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742" r:id="rId2"/>
    <p:sldId id="1019" r:id="rId3"/>
    <p:sldId id="1020" r:id="rId4"/>
    <p:sldId id="919" r:id="rId5"/>
    <p:sldId id="1021" r:id="rId6"/>
    <p:sldId id="872" r:id="rId7"/>
    <p:sldId id="938" r:id="rId8"/>
    <p:sldId id="939" r:id="rId9"/>
    <p:sldId id="947" r:id="rId10"/>
    <p:sldId id="990" r:id="rId11"/>
    <p:sldId id="965" r:id="rId12"/>
    <p:sldId id="899" r:id="rId13"/>
    <p:sldId id="975" r:id="rId14"/>
    <p:sldId id="991" r:id="rId15"/>
    <p:sldId id="1011" r:id="rId16"/>
    <p:sldId id="988" r:id="rId17"/>
    <p:sldId id="994" r:id="rId18"/>
    <p:sldId id="976" r:id="rId19"/>
    <p:sldId id="977" r:id="rId20"/>
    <p:sldId id="982" r:id="rId21"/>
    <p:sldId id="1014" r:id="rId22"/>
    <p:sldId id="983" r:id="rId23"/>
    <p:sldId id="1022" r:id="rId24"/>
    <p:sldId id="949" r:id="rId25"/>
    <p:sldId id="964" r:id="rId26"/>
    <p:sldId id="985" r:id="rId27"/>
    <p:sldId id="969" r:id="rId28"/>
    <p:sldId id="970" r:id="rId29"/>
    <p:sldId id="1027" r:id="rId30"/>
    <p:sldId id="963" r:id="rId31"/>
    <p:sldId id="972" r:id="rId32"/>
    <p:sldId id="987" r:id="rId33"/>
    <p:sldId id="944" r:id="rId34"/>
    <p:sldId id="829" r:id="rId3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57" userDrawn="1">
          <p15:clr>
            <a:srgbClr val="A4A3A4"/>
          </p15:clr>
        </p15:guide>
        <p15:guide id="3" orient="horz" pos="16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0099"/>
    <a:srgbClr val="4C14BC"/>
    <a:srgbClr val="D60093"/>
    <a:srgbClr val="3366FF"/>
    <a:srgbClr val="638600"/>
    <a:srgbClr val="759E00"/>
    <a:srgbClr val="FF9900"/>
    <a:srgbClr val="4B76FF"/>
    <a:srgbClr val="3B79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99" autoAdjust="0"/>
    <p:restoredTop sz="86378" autoAdjust="0"/>
  </p:normalViewPr>
  <p:slideViewPr>
    <p:cSldViewPr showGuides="1">
      <p:cViewPr varScale="1">
        <p:scale>
          <a:sx n="128" d="100"/>
          <a:sy n="128" d="100"/>
        </p:scale>
        <p:origin x="834" y="120"/>
      </p:cViewPr>
      <p:guideLst>
        <p:guide orient="horz" pos="2160"/>
        <p:guide pos="2857"/>
        <p:guide orient="horz" pos="1620"/>
      </p:guideLst>
    </p:cSldViewPr>
  </p:slideViewPr>
  <p:outlineViewPr>
    <p:cViewPr>
      <p:scale>
        <a:sx n="33" d="100"/>
        <a:sy n="33" d="100"/>
      </p:scale>
      <p:origin x="84" y="68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91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image" Target="../media/image42.wmf"/><Relationship Id="rId18" Type="http://schemas.openxmlformats.org/officeDocument/2006/relationships/image" Target="../media/image47.wmf"/><Relationship Id="rId3" Type="http://schemas.openxmlformats.org/officeDocument/2006/relationships/image" Target="../media/image32.wmf"/><Relationship Id="rId21" Type="http://schemas.openxmlformats.org/officeDocument/2006/relationships/image" Target="../media/image50.wmf"/><Relationship Id="rId7" Type="http://schemas.openxmlformats.org/officeDocument/2006/relationships/image" Target="../media/image36.wmf"/><Relationship Id="rId12" Type="http://schemas.openxmlformats.org/officeDocument/2006/relationships/image" Target="../media/image41.wmf"/><Relationship Id="rId17" Type="http://schemas.openxmlformats.org/officeDocument/2006/relationships/image" Target="../media/image46.wmf"/><Relationship Id="rId2" Type="http://schemas.openxmlformats.org/officeDocument/2006/relationships/image" Target="../media/image31.wmf"/><Relationship Id="rId16" Type="http://schemas.openxmlformats.org/officeDocument/2006/relationships/image" Target="../media/image45.wmf"/><Relationship Id="rId20" Type="http://schemas.openxmlformats.org/officeDocument/2006/relationships/image" Target="../media/image49.wmf"/><Relationship Id="rId1" Type="http://schemas.openxmlformats.org/officeDocument/2006/relationships/image" Target="../media/image30.wmf"/><Relationship Id="rId6" Type="http://schemas.openxmlformats.org/officeDocument/2006/relationships/image" Target="../media/image35.wmf"/><Relationship Id="rId11" Type="http://schemas.openxmlformats.org/officeDocument/2006/relationships/image" Target="../media/image40.wmf"/><Relationship Id="rId24" Type="http://schemas.openxmlformats.org/officeDocument/2006/relationships/image" Target="../media/image53.wmf"/><Relationship Id="rId5" Type="http://schemas.openxmlformats.org/officeDocument/2006/relationships/image" Target="../media/image34.wmf"/><Relationship Id="rId15" Type="http://schemas.openxmlformats.org/officeDocument/2006/relationships/image" Target="../media/image44.wmf"/><Relationship Id="rId23" Type="http://schemas.openxmlformats.org/officeDocument/2006/relationships/image" Target="../media/image52.wmf"/><Relationship Id="rId10" Type="http://schemas.openxmlformats.org/officeDocument/2006/relationships/image" Target="../media/image39.wmf"/><Relationship Id="rId19" Type="http://schemas.openxmlformats.org/officeDocument/2006/relationships/image" Target="../media/image48.wmf"/><Relationship Id="rId4" Type="http://schemas.openxmlformats.org/officeDocument/2006/relationships/image" Target="../media/image33.wmf"/><Relationship Id="rId9" Type="http://schemas.openxmlformats.org/officeDocument/2006/relationships/image" Target="../media/image38.wmf"/><Relationship Id="rId14" Type="http://schemas.openxmlformats.org/officeDocument/2006/relationships/image" Target="../media/image43.wmf"/><Relationship Id="rId22" Type="http://schemas.openxmlformats.org/officeDocument/2006/relationships/image" Target="../media/image5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2.wmf"/><Relationship Id="rId1" Type="http://schemas.openxmlformats.org/officeDocument/2006/relationships/image" Target="../media/image9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E0D183-6031-4C32-B44B-14746A336CF0}" type="datetimeFigureOut">
              <a:rPr lang="zh-CN" altLang="en-US" smtClean="0"/>
              <a:t>2026/10/13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A1DF17-A28C-4D46-829F-D8D110C093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AF310-180F-42DD-AC8D-C85BDE814A28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8851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AF310-180F-42DD-AC8D-C85BDE814A28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AF310-180F-42DD-AC8D-C85BDE814A28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AF310-180F-42DD-AC8D-C85BDE814A28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高能所图标-单色.tif"/>
          <p:cNvPicPr>
            <a:picLocks noChangeAspect="1"/>
          </p:cNvPicPr>
          <p:nvPr userDrawn="1"/>
        </p:nvPicPr>
        <p:blipFill>
          <a:blip r:embed="rId2" cstate="email">
            <a:lum bright="5000"/>
          </a:blip>
          <a:srcRect/>
          <a:stretch>
            <a:fillRect/>
          </a:stretch>
        </p:blipFill>
        <p:spPr>
          <a:xfrm>
            <a:off x="0" y="1761660"/>
            <a:ext cx="5580112" cy="338184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>
            <a:noAutofit/>
          </a:bodyPr>
          <a:lstStyle>
            <a:lvl1pPr>
              <a:defRPr lang="zh-CN" altLang="en-US" sz="6600" b="1" kern="12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E3450-B00C-4083-A665-4ACEFA817E0E}" type="datetimeFigureOut">
              <a:rPr lang="zh-CN" altLang="en-US" smtClean="0"/>
              <a:t>2026/10/13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5062518"/>
            <a:ext cx="9144000" cy="81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1857357" y="5062518"/>
            <a:ext cx="7286644" cy="81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-1" y="0"/>
            <a:ext cx="9144000" cy="162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6929454" y="-1"/>
            <a:ext cx="2214546" cy="162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964398"/>
            <a:ext cx="8229600" cy="3630227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rgbClr val="FFC000"/>
              </a:buClr>
              <a:buSzPct val="80000"/>
              <a:buFont typeface="Wingdings" panose="05000000000000000000" pitchFamily="2" charset="2"/>
              <a:buChar char="n"/>
              <a:defRPr sz="2800" b="0"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2400"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E3450-B00C-4083-A665-4ACEFA817E0E}" type="datetimeFigureOut">
              <a:rPr lang="zh-CN" altLang="en-US" smtClean="0"/>
              <a:t>2026/10/13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107141"/>
            <a:ext cx="8072494" cy="544103"/>
          </a:xfrm>
        </p:spPr>
        <p:txBody>
          <a:bodyPr>
            <a:normAutofit/>
          </a:bodyPr>
          <a:lstStyle>
            <a:lvl1pPr algn="l">
              <a:defRPr sz="3000" b="1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5" name="矩形 14"/>
          <p:cNvSpPr/>
          <p:nvPr userDrawn="1"/>
        </p:nvSpPr>
        <p:spPr>
          <a:xfrm>
            <a:off x="0" y="5062518"/>
            <a:ext cx="9144000" cy="81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1857357" y="5062518"/>
            <a:ext cx="7286644" cy="81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 userDrawn="1"/>
        </p:nvSpPr>
        <p:spPr>
          <a:xfrm>
            <a:off x="-1" y="703145"/>
            <a:ext cx="9144000" cy="81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 userDrawn="1"/>
        </p:nvSpPr>
        <p:spPr>
          <a:xfrm>
            <a:off x="0" y="0"/>
            <a:ext cx="214282" cy="688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E3450-B00C-4083-A665-4ACEFA817E0E}" type="datetimeFigureOut">
              <a:rPr lang="zh-CN" altLang="en-US" smtClean="0"/>
              <a:t>2026/10/13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E3450-B00C-4083-A665-4ACEFA817E0E}" type="datetimeFigureOut">
              <a:rPr lang="zh-CN" altLang="en-US" smtClean="0"/>
              <a:t>2026/10/13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E3450-B00C-4083-A665-4ACEFA817E0E}" type="datetimeFigureOut">
              <a:rPr lang="zh-CN" altLang="en-US" smtClean="0"/>
              <a:t>2026/10/13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E3450-B00C-4083-A665-4ACEFA817E0E}" type="datetimeFigureOut">
              <a:rPr lang="zh-CN" altLang="en-US" smtClean="0"/>
              <a:t>2026/10/13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huangmy@ihep.ac.c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18.w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2.svg"/><Relationship Id="rId12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png"/><Relationship Id="rId11" Type="http://schemas.openxmlformats.org/officeDocument/2006/relationships/image" Target="../media/image17.wmf"/><Relationship Id="rId5" Type="http://schemas.openxmlformats.org/officeDocument/2006/relationships/image" Target="../media/image20.svg"/><Relationship Id="rId10" Type="http://schemas.openxmlformats.org/officeDocument/2006/relationships/oleObject" Target="../embeddings/oleObject2.bin"/><Relationship Id="rId4" Type="http://schemas.openxmlformats.org/officeDocument/2006/relationships/image" Target="../media/image19.png"/><Relationship Id="rId9" Type="http://schemas.openxmlformats.org/officeDocument/2006/relationships/image" Target="../media/image16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8.bin"/><Relationship Id="rId18" Type="http://schemas.openxmlformats.org/officeDocument/2006/relationships/image" Target="../media/image36.wmf"/><Relationship Id="rId26" Type="http://schemas.openxmlformats.org/officeDocument/2006/relationships/image" Target="../media/image40.wmf"/><Relationship Id="rId39" Type="http://schemas.openxmlformats.org/officeDocument/2006/relationships/oleObject" Target="../embeddings/oleObject21.bin"/><Relationship Id="rId21" Type="http://schemas.openxmlformats.org/officeDocument/2006/relationships/oleObject" Target="../embeddings/oleObject12.bin"/><Relationship Id="rId34" Type="http://schemas.openxmlformats.org/officeDocument/2006/relationships/image" Target="../media/image44.wmf"/><Relationship Id="rId42" Type="http://schemas.openxmlformats.org/officeDocument/2006/relationships/image" Target="../media/image48.wmf"/><Relationship Id="rId47" Type="http://schemas.openxmlformats.org/officeDocument/2006/relationships/oleObject" Target="../embeddings/oleObject25.bin"/><Relationship Id="rId50" Type="http://schemas.openxmlformats.org/officeDocument/2006/relationships/image" Target="../media/image52.wmf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5.wmf"/><Relationship Id="rId29" Type="http://schemas.openxmlformats.org/officeDocument/2006/relationships/oleObject" Target="../embeddings/oleObject16.bin"/><Relationship Id="rId11" Type="http://schemas.openxmlformats.org/officeDocument/2006/relationships/oleObject" Target="../embeddings/oleObject7.bin"/><Relationship Id="rId24" Type="http://schemas.openxmlformats.org/officeDocument/2006/relationships/image" Target="../media/image39.wmf"/><Relationship Id="rId32" Type="http://schemas.openxmlformats.org/officeDocument/2006/relationships/image" Target="../media/image43.wmf"/><Relationship Id="rId37" Type="http://schemas.openxmlformats.org/officeDocument/2006/relationships/oleObject" Target="../embeddings/oleObject20.bin"/><Relationship Id="rId40" Type="http://schemas.openxmlformats.org/officeDocument/2006/relationships/image" Target="../media/image47.wmf"/><Relationship Id="rId45" Type="http://schemas.openxmlformats.org/officeDocument/2006/relationships/oleObject" Target="../embeddings/oleObject24.bin"/><Relationship Id="rId5" Type="http://schemas.openxmlformats.org/officeDocument/2006/relationships/oleObject" Target="../embeddings/oleObject4.bin"/><Relationship Id="rId15" Type="http://schemas.openxmlformats.org/officeDocument/2006/relationships/oleObject" Target="../embeddings/oleObject9.bin"/><Relationship Id="rId23" Type="http://schemas.openxmlformats.org/officeDocument/2006/relationships/oleObject" Target="../embeddings/oleObject13.bin"/><Relationship Id="rId28" Type="http://schemas.openxmlformats.org/officeDocument/2006/relationships/image" Target="../media/image41.wmf"/><Relationship Id="rId36" Type="http://schemas.openxmlformats.org/officeDocument/2006/relationships/image" Target="../media/image45.wmf"/><Relationship Id="rId49" Type="http://schemas.openxmlformats.org/officeDocument/2006/relationships/oleObject" Target="../embeddings/oleObject26.bin"/><Relationship Id="rId10" Type="http://schemas.openxmlformats.org/officeDocument/2006/relationships/image" Target="../media/image32.wmf"/><Relationship Id="rId19" Type="http://schemas.openxmlformats.org/officeDocument/2006/relationships/oleObject" Target="../embeddings/oleObject11.bin"/><Relationship Id="rId31" Type="http://schemas.openxmlformats.org/officeDocument/2006/relationships/oleObject" Target="../embeddings/oleObject17.bin"/><Relationship Id="rId44" Type="http://schemas.openxmlformats.org/officeDocument/2006/relationships/image" Target="../media/image49.wmf"/><Relationship Id="rId52" Type="http://schemas.openxmlformats.org/officeDocument/2006/relationships/image" Target="../media/image53.wmf"/><Relationship Id="rId4" Type="http://schemas.openxmlformats.org/officeDocument/2006/relationships/image" Target="../media/image54.png"/><Relationship Id="rId9" Type="http://schemas.openxmlformats.org/officeDocument/2006/relationships/oleObject" Target="../embeddings/oleObject6.bin"/><Relationship Id="rId14" Type="http://schemas.openxmlformats.org/officeDocument/2006/relationships/image" Target="../media/image34.wmf"/><Relationship Id="rId22" Type="http://schemas.openxmlformats.org/officeDocument/2006/relationships/image" Target="../media/image38.wmf"/><Relationship Id="rId27" Type="http://schemas.openxmlformats.org/officeDocument/2006/relationships/oleObject" Target="../embeddings/oleObject15.bin"/><Relationship Id="rId30" Type="http://schemas.openxmlformats.org/officeDocument/2006/relationships/image" Target="../media/image42.wmf"/><Relationship Id="rId35" Type="http://schemas.openxmlformats.org/officeDocument/2006/relationships/oleObject" Target="../embeddings/oleObject19.bin"/><Relationship Id="rId43" Type="http://schemas.openxmlformats.org/officeDocument/2006/relationships/oleObject" Target="../embeddings/oleObject23.bin"/><Relationship Id="rId48" Type="http://schemas.openxmlformats.org/officeDocument/2006/relationships/image" Target="../media/image51.wmf"/><Relationship Id="rId8" Type="http://schemas.openxmlformats.org/officeDocument/2006/relationships/image" Target="../media/image31.wmf"/><Relationship Id="rId51" Type="http://schemas.openxmlformats.org/officeDocument/2006/relationships/oleObject" Target="../embeddings/oleObject27.bin"/><Relationship Id="rId3" Type="http://schemas.openxmlformats.org/officeDocument/2006/relationships/notesSlide" Target="../notesSlides/notesSlide10.xml"/><Relationship Id="rId12" Type="http://schemas.openxmlformats.org/officeDocument/2006/relationships/image" Target="../media/image33.wmf"/><Relationship Id="rId17" Type="http://schemas.openxmlformats.org/officeDocument/2006/relationships/oleObject" Target="../embeddings/oleObject10.bin"/><Relationship Id="rId25" Type="http://schemas.openxmlformats.org/officeDocument/2006/relationships/oleObject" Target="../embeddings/oleObject14.bin"/><Relationship Id="rId33" Type="http://schemas.openxmlformats.org/officeDocument/2006/relationships/oleObject" Target="../embeddings/oleObject18.bin"/><Relationship Id="rId38" Type="http://schemas.openxmlformats.org/officeDocument/2006/relationships/image" Target="../media/image46.wmf"/><Relationship Id="rId46" Type="http://schemas.openxmlformats.org/officeDocument/2006/relationships/image" Target="../media/image50.wmf"/><Relationship Id="rId20" Type="http://schemas.openxmlformats.org/officeDocument/2006/relationships/image" Target="../media/image37.wmf"/><Relationship Id="rId41" Type="http://schemas.openxmlformats.org/officeDocument/2006/relationships/oleObject" Target="../embeddings/oleObject22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30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image" Target="../media/image68.png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9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91.wmf"/><Relationship Id="rId4" Type="http://schemas.openxmlformats.org/officeDocument/2006/relationships/oleObject" Target="../embeddings/oleObject29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99592" y="3651870"/>
            <a:ext cx="6787060" cy="1348772"/>
          </a:xfrm>
        </p:spPr>
        <p:txBody>
          <a:bodyPr>
            <a:normAutofit fontScale="70000" lnSpcReduction="20000"/>
          </a:bodyPr>
          <a:lstStyle/>
          <a:p>
            <a:pPr eaLnBrk="1" hangingPunct="1"/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Ming-Yang Huang</a:t>
            </a:r>
            <a:r>
              <a:rPr lang="zh-CN" altLang="en-US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50000"/>
              </a:lnSpc>
            </a:pPr>
            <a:endParaRPr lang="en-US" altLang="zh-CN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defTabSz="762000">
              <a:lnSpc>
                <a:spcPct val="125000"/>
              </a:lnSpc>
            </a:pPr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Institute of High Energy Physics, Chinese Academy of Sciences</a:t>
            </a:r>
          </a:p>
          <a:p>
            <a:pPr eaLnBrk="1" hangingPunct="1"/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2026-10-15</a:t>
            </a:r>
          </a:p>
        </p:txBody>
      </p:sp>
      <p:sp>
        <p:nvSpPr>
          <p:cNvPr id="9" name="Text Box 1317"/>
          <p:cNvSpPr txBox="1">
            <a:spLocks noChangeArrowheads="1"/>
          </p:cNvSpPr>
          <p:nvPr/>
        </p:nvSpPr>
        <p:spPr bwMode="auto">
          <a:xfrm>
            <a:off x="71406" y="4786328"/>
            <a:ext cx="2196338" cy="28575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algn="just" eaLnBrk="1" hangingPunct="1"/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# 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hlinkClick r:id="rId2"/>
              </a:rPr>
              <a:t>huangmy@ihep.ac.cn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30527" y="1647331"/>
            <a:ext cx="9082946" cy="1714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Progress of the Laser-assisted H</a:t>
            </a:r>
            <a:r>
              <a:rPr lang="en-US" altLang="zh-CN" sz="3600" b="1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stripping injection in the CSNS-II</a:t>
            </a:r>
          </a:p>
          <a:p>
            <a:pPr lvl="0" algn="ctr">
              <a:lnSpc>
                <a:spcPct val="150000"/>
              </a:lnSpc>
              <a:spcBef>
                <a:spcPct val="20000"/>
              </a:spcBef>
              <a:defRPr/>
            </a:pPr>
            <a:endParaRPr lang="en-US" altLang="zh-CN" sz="3600" b="1" dirty="0">
              <a:solidFill>
                <a:srgbClr val="0000F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1</a:t>
            </a:fld>
            <a:endParaRPr lang="en-US" altLang="zh-CN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5817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 txBox="1">
            <a:spLocks noChangeArrowheads="1"/>
          </p:cNvSpPr>
          <p:nvPr/>
        </p:nvSpPr>
        <p:spPr>
          <a:xfrm>
            <a:off x="428596" y="1285866"/>
            <a:ext cx="8429684" cy="3589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Introduction</a:t>
            </a:r>
          </a:p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Laser stripping injection for the CSNS-II RCS</a:t>
            </a:r>
            <a:endParaRPr kumimoji="0" lang="zh-CN" altLang="en-US" sz="2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Summary</a:t>
            </a:r>
            <a:endParaRPr kumimoji="0" lang="zh-CN" altLang="en-US" sz="2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428596" y="285728"/>
            <a:ext cx="8205790" cy="7858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Content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43966" y="4786328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2</a:t>
            </a:fld>
            <a:endParaRPr lang="en-US" altLang="zh-C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251520" y="141480"/>
            <a:ext cx="8568952" cy="54006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altLang="zh-CN" sz="2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Ⅰ.   Introduction</a:t>
            </a:r>
            <a:endParaRPr lang="zh-CN" altLang="en-US" sz="2800" b="1" dirty="0">
              <a:solidFill>
                <a:srgbClr val="0000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6559"/>
            <a:ext cx="4482621" cy="20801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597" y="2641634"/>
            <a:ext cx="4292185" cy="2390522"/>
          </a:xfrm>
          <a:prstGeom prst="rect">
            <a:avLst/>
          </a:prstGeom>
        </p:spPr>
      </p:pic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4463929" y="820156"/>
            <a:ext cx="4661379" cy="1895610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altLang="zh-CN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Budget: </a:t>
            </a:r>
            <a:r>
              <a:rPr lang="zh-CN" alt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￥</a:t>
            </a:r>
            <a:r>
              <a:rPr lang="en-US" altLang="zh-CN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1.86632 billion</a:t>
            </a:r>
          </a:p>
          <a:p>
            <a:pPr algn="just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altLang="zh-CN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Location: </a:t>
            </a:r>
            <a:r>
              <a:rPr lang="en-US" altLang="zh-CN" sz="2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Dalang</a:t>
            </a:r>
            <a:r>
              <a:rPr lang="en-US" altLang="zh-CN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Town, Dongguan, Guangdong</a:t>
            </a:r>
          </a:p>
          <a:p>
            <a:pPr algn="just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altLang="zh-CN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Commencement Date: September 2011</a:t>
            </a:r>
          </a:p>
          <a:p>
            <a:pPr algn="just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altLang="zh-CN" sz="29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Construction: 6.5 years</a:t>
            </a:r>
            <a:r>
              <a:rPr lang="en-US" altLang="zh-CN" sz="2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en-US" sz="2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9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completed in March 2018</a:t>
            </a:r>
            <a:endParaRPr lang="en-US" altLang="zh-CN" sz="2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内容占位符 2"/>
          <p:cNvSpPr txBox="1"/>
          <p:nvPr/>
        </p:nvSpPr>
        <p:spPr>
          <a:xfrm>
            <a:off x="180503" y="3055321"/>
            <a:ext cx="4572000" cy="18408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rgbClr val="FFC000"/>
              </a:buClr>
              <a:buSzPct val="80000"/>
              <a:buFont typeface="Wingdings" panose="05000000000000000000" pitchFamily="2" charset="2"/>
              <a:buChar char="n"/>
              <a:defRPr sz="2800" b="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70000"/>
              </a:lnSpc>
              <a:spcAft>
                <a:spcPts val="0"/>
              </a:spcAft>
              <a:buClrTx/>
              <a:buFont typeface="Wingdings" panose="05000000000000000000" pitchFamily="2" charset="2"/>
              <a:buChar char="Ø"/>
            </a:pPr>
            <a:r>
              <a:rPr lang="en-US" altLang="zh-CN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80 MeV Linac</a:t>
            </a:r>
          </a:p>
          <a:p>
            <a:pPr algn="just">
              <a:lnSpc>
                <a:spcPct val="170000"/>
              </a:lnSpc>
              <a:spcAft>
                <a:spcPts val="0"/>
              </a:spcAft>
              <a:buClrTx/>
              <a:buFont typeface="Wingdings" panose="05000000000000000000" pitchFamily="2" charset="2"/>
              <a:buChar char="Ø"/>
            </a:pPr>
            <a:r>
              <a:rPr lang="en-US" altLang="zh-CN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1.6 GeV RCS</a:t>
            </a:r>
          </a:p>
          <a:p>
            <a:pPr algn="just">
              <a:lnSpc>
                <a:spcPct val="170000"/>
              </a:lnSpc>
              <a:spcAft>
                <a:spcPts val="0"/>
              </a:spcAft>
              <a:buClrTx/>
              <a:buFont typeface="Wingdings" panose="05000000000000000000" pitchFamily="2" charset="2"/>
              <a:buChar char="Ø"/>
            </a:pPr>
            <a:r>
              <a:rPr lang="en-US" altLang="zh-CN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Target station</a:t>
            </a:r>
          </a:p>
          <a:p>
            <a:pPr algn="just">
              <a:lnSpc>
                <a:spcPct val="170000"/>
              </a:lnSpc>
              <a:spcAft>
                <a:spcPts val="0"/>
              </a:spcAft>
              <a:buClrTx/>
              <a:buFont typeface="Wingdings" panose="05000000000000000000" pitchFamily="2" charset="2"/>
              <a:buChar char="Ø"/>
            </a:pPr>
            <a:r>
              <a:rPr lang="en-US" altLang="zh-CN" sz="1800" dirty="0">
                <a:latin typeface="Times New Roman" panose="02020603050405020304" pitchFamily="18" charset="0"/>
              </a:rPr>
              <a:t>T</a:t>
            </a:r>
            <a:r>
              <a:rPr lang="en-US" altLang="zh-CN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hree neutron spectrometers</a:t>
            </a: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图片 7" descr="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19150"/>
            <a:ext cx="7543800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63000" y="4714890"/>
            <a:ext cx="381000" cy="274638"/>
          </a:xfrm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fld id="{7B434208-5F94-4325-88A3-38DF5E05498E}" type="slidenum">
              <a:rPr lang="en-US" altLang="zh-CN" sz="1200">
                <a:solidFill>
                  <a:srgbClr val="898989"/>
                </a:solidFill>
              </a:rPr>
              <a:t>4</a:t>
            </a:fld>
            <a:endParaRPr lang="en-US" altLang="zh-CN" sz="1200" dirty="0">
              <a:solidFill>
                <a:srgbClr val="898989"/>
              </a:solidFill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标题 1"/>
          <p:cNvSpPr txBox="1">
            <a:spLocks noChangeArrowheads="1"/>
          </p:cNvSpPr>
          <p:nvPr/>
        </p:nvSpPr>
        <p:spPr bwMode="auto">
          <a:xfrm>
            <a:off x="357158" y="142858"/>
            <a:ext cx="8358246" cy="5357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eaLnBrk="0" latinLnBrk="0" hangingPunct="0">
              <a:lnSpc>
                <a:spcPct val="10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CSNS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brief history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"/>
          <p:cNvSpPr txBox="1">
            <a:spLocks noChangeArrowheads="1"/>
          </p:cNvSpPr>
          <p:nvPr/>
        </p:nvSpPr>
        <p:spPr bwMode="auto">
          <a:xfrm>
            <a:off x="357158" y="142858"/>
            <a:ext cx="8358246" cy="5357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eaLnBrk="0" latinLnBrk="0" hangingPunct="0">
              <a:lnSpc>
                <a:spcPct val="10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Upgrade of the China Spallation Neutron Source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2457" y="4726004"/>
            <a:ext cx="381000" cy="274638"/>
          </a:xfrm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fld id="{7B434208-5F94-4325-88A3-38DF5E05498E}" type="slidenum">
              <a:rPr lang="en-US" altLang="zh-CN" sz="1200">
                <a:solidFill>
                  <a:srgbClr val="898989"/>
                </a:solidFill>
              </a:rPr>
              <a:t>5</a:t>
            </a:fld>
            <a:endParaRPr lang="en-US" altLang="zh-CN" sz="1200" dirty="0">
              <a:solidFill>
                <a:srgbClr val="898989"/>
              </a:solidFill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aphicFrame>
        <p:nvGraphicFramePr>
          <p:cNvPr id="17" name="表格 17"/>
          <p:cNvGraphicFramePr>
            <a:graphicFrameLocks noGrp="1"/>
          </p:cNvGraphicFramePr>
          <p:nvPr/>
        </p:nvGraphicFramePr>
        <p:xfrm>
          <a:off x="6070696" y="1347614"/>
          <a:ext cx="3021406" cy="3139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9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6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5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Parameter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CSNS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CSNS-II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Beam power (kW)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zh-CN" altLang="en-US" sz="12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Repetition rate (Hz)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 number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Ave. beam current (</a:t>
                      </a:r>
                      <a:r>
                        <a:rPr lang="en-US" altLang="zh-CN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uA</a:t>
                      </a: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62.5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</a:t>
                      </a:r>
                      <a:endParaRPr lang="zh-CN" altLang="en-US" sz="12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Extraction beam energy (GeV)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Injection beam energy (MeV)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zh-CN" altLang="en-US" sz="12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Spectrometer number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11+9</a:t>
                      </a:r>
                      <a:endParaRPr lang="zh-CN" altLang="en-US" sz="12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3558"/>
            <a:ext cx="5874112" cy="403125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7504" y="876077"/>
            <a:ext cx="8786874" cy="1857387"/>
          </a:xfrm>
          <a:ln w="12700"/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Ø"/>
            </a:pPr>
            <a:r>
              <a:rPr lang="en-US" altLang="zh-CN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800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Stripping:</a:t>
            </a:r>
            <a:r>
              <a:rPr lang="en-US" altLang="zh-CN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Linac accelerates the H</a:t>
            </a:r>
            <a:r>
              <a:rPr lang="en-US" altLang="zh-CN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beam. During the preparation for injecting into the RCS, the H</a:t>
            </a:r>
            <a:r>
              <a:rPr lang="en-US" altLang="zh-CN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particles are stripped into protons, which then enters the ring through a multi-turn injection method.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Ø"/>
            </a:pPr>
            <a:r>
              <a:rPr lang="en-US" altLang="zh-CN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methods</a:t>
            </a:r>
            <a:r>
              <a:rPr lang="zh-CN" alt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foil stripping injection,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laser-stripping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injection.</a:t>
            </a:r>
          </a:p>
        </p:txBody>
      </p:sp>
      <p:pic>
        <p:nvPicPr>
          <p:cNvPr id="14" name="图片 1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84" y="3223549"/>
            <a:ext cx="428628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1115616" y="2884995"/>
            <a:ext cx="25385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5F298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Foil stripping injection</a:t>
            </a:r>
            <a:endParaRPr lang="zh-CN" altLang="en-US" sz="1600" b="1" dirty="0">
              <a:solidFill>
                <a:srgbClr val="5F298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08104" y="2812745"/>
            <a:ext cx="29523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5F298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Laser-stripping injection</a:t>
            </a:r>
            <a:endParaRPr lang="zh-CN" altLang="en-US" sz="1600" b="1" dirty="0">
              <a:solidFill>
                <a:srgbClr val="5F298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2" name="图片 11"/>
          <p:cNvPicPr/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682353" y="3223549"/>
            <a:ext cx="4429125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标题 1"/>
          <p:cNvSpPr>
            <a:spLocks noGrp="1"/>
          </p:cNvSpPr>
          <p:nvPr>
            <p:ph type="title"/>
          </p:nvPr>
        </p:nvSpPr>
        <p:spPr>
          <a:xfrm>
            <a:off x="179513" y="141480"/>
            <a:ext cx="8949544" cy="54006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altLang="zh-C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stripping</a:t>
            </a:r>
            <a:endParaRPr lang="zh-CN" altLang="en-US" sz="24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6</a:t>
            </a:fld>
            <a:endParaRPr lang="en-US" altLang="zh-CN"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1140" y="889524"/>
            <a:ext cx="4501131" cy="1500198"/>
          </a:xfrm>
          <a:ln w="12700"/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600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stripping scheme：</a:t>
            </a:r>
            <a:r>
              <a:rPr lang="en-US" altLang="zh-C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foil stripping</a:t>
            </a:r>
            <a:endParaRPr lang="zh-CN" alt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Pct val="100000"/>
              <a:buFont typeface="Wingdings" panose="05000000000000000000" pitchFamily="2" charset="2"/>
              <a:buChar char="Ø"/>
            </a:pPr>
            <a:r>
              <a:rPr lang="en-US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Stripping foils:</a:t>
            </a:r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primary foil and an secondary foil</a:t>
            </a:r>
          </a:p>
        </p:txBody>
      </p:sp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683568" y="141480"/>
            <a:ext cx="7560840" cy="54006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altLang="zh-C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24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stripping for the CSNS-II</a:t>
            </a:r>
            <a:endParaRPr lang="zh-CN" altLang="en-US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007" y="2107423"/>
            <a:ext cx="4429124" cy="173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内容占位符 2"/>
          <p:cNvSpPr txBox="1"/>
          <p:nvPr/>
        </p:nvSpPr>
        <p:spPr>
          <a:xfrm>
            <a:off x="4427984" y="785799"/>
            <a:ext cx="4716016" cy="2223221"/>
          </a:xfrm>
          <a:prstGeom prst="rect">
            <a:avLst/>
          </a:prstGeom>
          <a:ln w="12700"/>
        </p:spPr>
        <p:txBody>
          <a:bodyPr vert="horz" lIns="91440" tIns="45720" rIns="91440" bIns="45720" rtlCol="0">
            <a:noAutofit/>
          </a:bodyPr>
          <a:lstStyle/>
          <a:p>
            <a:pPr marL="342900" indent="-34290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Disadvantages of foil stripping:</a:t>
            </a:r>
            <a:r>
              <a:rPr lang="en-US" altLang="zh-CN" sz="1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short lifetime, failure at high temperatures (limiting beam power and density), large beam loss and radiation dose.</a:t>
            </a:r>
          </a:p>
          <a:p>
            <a:pPr marL="342900" indent="-342900" algn="just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Laser-assisted H</a:t>
            </a:r>
            <a:r>
              <a:rPr lang="en-US" altLang="zh-CN" sz="1600" baseline="30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stripping injection method can solve the defects of the foil stripping.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2638" y="3121283"/>
            <a:ext cx="4333770" cy="1641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7</a:t>
            </a:fld>
            <a:endParaRPr lang="en-US" altLang="zh-CN" dirty="0"/>
          </a:p>
        </p:txBody>
      </p:sp>
      <p:graphicFrame>
        <p:nvGraphicFramePr>
          <p:cNvPr id="4" name="表格 4"/>
          <p:cNvGraphicFramePr>
            <a:graphicFrameLocks noGrp="1"/>
          </p:cNvGraphicFramePr>
          <p:nvPr/>
        </p:nvGraphicFramePr>
        <p:xfrm>
          <a:off x="0" y="3774967"/>
          <a:ext cx="4656865" cy="11113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7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49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3246">
                <a:tc>
                  <a:txBody>
                    <a:bodyPr/>
                    <a:lstStyle/>
                    <a:p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Material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Structure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Thickness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Stripping efficiency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077"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Primary foil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HBC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Double-layer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 ug/cm</a:t>
                      </a:r>
                      <a:r>
                        <a:rPr lang="en-US" altLang="zh-CN" sz="12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200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99.7%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077"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Secondary foil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HBC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Double-layer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 ug/cm</a:t>
                      </a:r>
                      <a:r>
                        <a:rPr lang="en-US" altLang="zh-CN" sz="12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200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968687"/>
            <a:ext cx="4572032" cy="482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内容占位符 2"/>
          <p:cNvSpPr txBox="1"/>
          <p:nvPr/>
        </p:nvSpPr>
        <p:spPr bwMode="auto">
          <a:xfrm>
            <a:off x="1305990" y="4470916"/>
            <a:ext cx="2016224" cy="4286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 eaLnBrk="0" hangingPunct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defRPr/>
            </a:pPr>
            <a:r>
              <a:rPr lang="en-US" altLang="zh-CN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Lorentz stripping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17044" y="3336857"/>
            <a:ext cx="85985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latin typeface="+mn-lt"/>
              </a:rPr>
              <a:t>To Ring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16978" y="2693915"/>
            <a:ext cx="1149995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latin typeface="+mn-lt"/>
              </a:rPr>
              <a:t>To I-Dump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57620" y="3625459"/>
            <a:ext cx="904595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600" dirty="0">
                <a:latin typeface="+mn-lt"/>
              </a:rPr>
              <a:t>n=1→3</a:t>
            </a:r>
          </a:p>
        </p:txBody>
      </p:sp>
      <p:pic>
        <p:nvPicPr>
          <p:cNvPr id="12" name="Picture 3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2211710"/>
            <a:ext cx="6572296" cy="2231072"/>
          </a:xfrm>
          <a:prstGeom prst="rect">
            <a:avLst/>
          </a:prstGeom>
        </p:spPr>
      </p:pic>
      <p:sp>
        <p:nvSpPr>
          <p:cNvPr id="23" name="内容占位符 7"/>
          <p:cNvSpPr>
            <a:spLocks noGrp="1"/>
          </p:cNvSpPr>
          <p:nvPr>
            <p:ph idx="1"/>
          </p:nvPr>
        </p:nvSpPr>
        <p:spPr>
          <a:xfrm>
            <a:off x="112758" y="910944"/>
            <a:ext cx="9001154" cy="709107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integration of the laser and dipole magnet can be used to replace the traditional foil stripping injection method.</a:t>
            </a:r>
            <a:endParaRPr lang="en-US" altLang="zh-CN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8</a:t>
            </a:fld>
            <a:endParaRPr lang="en-US" altLang="zh-CN" dirty="0"/>
          </a:p>
        </p:txBody>
      </p:sp>
      <p:sp>
        <p:nvSpPr>
          <p:cNvPr id="16" name="内容占位符 2"/>
          <p:cNvSpPr txBox="1"/>
          <p:nvPr/>
        </p:nvSpPr>
        <p:spPr bwMode="auto">
          <a:xfrm>
            <a:off x="3444848" y="4476189"/>
            <a:ext cx="2016224" cy="4286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 eaLnBrk="0" hangingPunct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defRPr/>
            </a:pPr>
            <a:r>
              <a:rPr lang="en-US" altLang="zh-CN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Laser excitation</a:t>
            </a:r>
          </a:p>
        </p:txBody>
      </p:sp>
      <p:sp>
        <p:nvSpPr>
          <p:cNvPr id="17" name="内容占位符 2"/>
          <p:cNvSpPr txBox="1"/>
          <p:nvPr/>
        </p:nvSpPr>
        <p:spPr bwMode="auto">
          <a:xfrm>
            <a:off x="5461072" y="4470916"/>
            <a:ext cx="2016224" cy="4286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 eaLnBrk="0" hangingPunct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defRPr/>
            </a:pPr>
            <a:r>
              <a:rPr lang="en-US" altLang="zh-CN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Lorentz stripping</a:t>
            </a:r>
          </a:p>
        </p:txBody>
      </p: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683568" y="141480"/>
            <a:ext cx="7560840" cy="540060"/>
          </a:xfrm>
        </p:spPr>
        <p:txBody>
          <a:bodyPr>
            <a:normAutofit/>
          </a:bodyPr>
          <a:lstStyle/>
          <a:p>
            <a:pPr lvl="0" algn="ctr">
              <a:defRPr/>
            </a:pPr>
            <a:r>
              <a:rPr lang="en-US" altLang="zh-CN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II. Laser stripping injection for the CSNS-II</a:t>
            </a:r>
            <a:endParaRPr lang="zh-CN" altLang="en-US" sz="2400" dirty="0">
              <a:solidFill>
                <a:srgbClr val="0000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 txBox="1"/>
          <p:nvPr/>
        </p:nvSpPr>
        <p:spPr>
          <a:xfrm>
            <a:off x="0" y="160718"/>
            <a:ext cx="9144000" cy="3948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algn="ctr"/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2.1 Simulation codes</a:t>
            </a:r>
            <a:endParaRPr lang="zh-CN" alt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9</a:t>
            </a:fld>
            <a:endParaRPr lang="en-US" altLang="zh-CN" dirty="0"/>
          </a:p>
        </p:txBody>
      </p:sp>
      <p:sp>
        <p:nvSpPr>
          <p:cNvPr id="8" name="矩形: 圆角 15"/>
          <p:cNvSpPr/>
          <p:nvPr/>
        </p:nvSpPr>
        <p:spPr>
          <a:xfrm>
            <a:off x="170815" y="915670"/>
            <a:ext cx="8816340" cy="1170940"/>
          </a:xfrm>
          <a:prstGeom prst="roundRect">
            <a:avLst>
              <a:gd name="adj" fmla="val 0"/>
            </a:avLst>
          </a:prstGeom>
          <a:solidFill>
            <a:srgbClr val="CCD6EB">
              <a:alpha val="10196"/>
            </a:srgbClr>
          </a:solidFill>
          <a:ln w="3175">
            <a:solidFill>
              <a:srgbClr val="003399"/>
            </a:solidFill>
          </a:ln>
          <a:effectLst>
            <a:outerShdw blurRad="723900" algn="bl" rotWithShape="0">
              <a:srgbClr val="1E2B4D">
                <a:alpha val="7843"/>
              </a:srgbClr>
            </a:outerShdw>
          </a:effectLst>
        </p:spPr>
      </p:sp>
      <p:sp>
        <p:nvSpPr>
          <p:cNvPr id="9" name="文本框 19"/>
          <p:cNvSpPr txBox="1"/>
          <p:nvPr/>
        </p:nvSpPr>
        <p:spPr>
          <a:xfrm>
            <a:off x="323528" y="921145"/>
            <a:ext cx="8452728" cy="11653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latin typeface="Times New Roman" panose="02020603050405020304"/>
                <a:ea typeface="Times New Roman" panose="02020603050405020304"/>
              </a:rPr>
              <a:t>A simulation code covering magnetic stripping, laser excitation, and photoionization was developed in hybrid Python/MATLAB. All modules share beam-parameter and magnetic-field data interfaces and can run standalone or in combined iterations.</a:t>
            </a:r>
            <a:endParaRPr lang="en-US" sz="1600" b="1" dirty="0"/>
          </a:p>
        </p:txBody>
      </p:sp>
      <p:pic>
        <p:nvPicPr>
          <p:cNvPr id="12" name="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763688" y="2110154"/>
            <a:ext cx="5425598" cy="285589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755576" y="1917723"/>
          <a:ext cx="7454456" cy="1448562"/>
        </p:xfrm>
        <a:graphic>
          <a:graphicData uri="http://schemas.openxmlformats.org/drawingml/2006/table">
            <a:tbl>
              <a:tblPr firstRow="1" firstCol="1" bandRow="1"/>
              <a:tblGrid>
                <a:gridCol w="1224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10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08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gradient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Field length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Stripping efficiency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Average angle spread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RMS</a:t>
                      </a:r>
                      <a:r>
                        <a:rPr lang="en-US" altLang="zh-CN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angle spread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T/m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mm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%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mrad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mrad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10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200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99.99593/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99.99593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38.31099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7.21655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20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100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99.36204/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99.36204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21.11151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4.14564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30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70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99.57821/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99.57921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15.33314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3.06230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40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60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99.99993/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99.99993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12.19231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2.50208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1552584" y="1647503"/>
            <a:ext cx="54006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000" b="1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Table.</a:t>
            </a:r>
            <a:r>
              <a:rPr lang="zh-CN" altLang="zh-CN" sz="10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0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Parameters of  trapezoidal magnetic field (Values in bold are analytical results)</a:t>
            </a:r>
            <a:endParaRPr lang="zh-CN" altLang="zh-CN" sz="1000" kern="100" dirty="0">
              <a:effectLst/>
              <a:latin typeface="Times New Roman" panose="02020603050405020304" pitchFamily="18" charset="0"/>
              <a:ea typeface="等线 Light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标题 8"/>
          <p:cNvSpPr>
            <a:spLocks noGrp="1"/>
          </p:cNvSpPr>
          <p:nvPr>
            <p:ph type="title"/>
          </p:nvPr>
        </p:nvSpPr>
        <p:spPr>
          <a:xfrm>
            <a:off x="70172" y="757947"/>
            <a:ext cx="8750300" cy="926382"/>
          </a:xfrm>
        </p:spPr>
        <p:txBody>
          <a:bodyPr>
            <a:norm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sz="1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 a trapezoidal magnetic field, there exists an analytical solution for the stripping efficiency, which is used as the verification standard.</a:t>
            </a:r>
            <a:endParaRPr lang="zh-CN" altLang="en-US" sz="1600" b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251520" y="160718"/>
            <a:ext cx="8881926" cy="3948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algn="ctr"/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Verification of the magnet stripping simulation code</a:t>
            </a:r>
            <a:endParaRPr lang="zh-CN" alt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1580914" y="3505480"/>
                <a:ext cx="4620860" cy="7389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eqArr>
                        <m:eqArrPr>
                          <m:ctrlPr>
                            <a:rPr lang="zh-CN" altLang="en-US" sz="105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lang="zh-CN" altLang="en-US" sz="105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zh-CN" altLang="en-US" sz="1050">
                              <a:latin typeface="Cambria Math" panose="02040503050406030204" pitchFamily="18" charset="0"/>
                            </a:rPr>
                            <m:t>=1−</m:t>
                          </m:r>
                          <m:func>
                            <m:funcPr>
                              <m:ctrlPr>
                                <a:rPr lang="zh-CN" altLang="en-US" sz="105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zh-CN" altLang="en-US" sz="105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zh-CN" altLang="en-US" sz="105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sz="105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zh-CN" altLang="en-US" sz="105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zh-CN" altLang="en-US" sz="1050" i="1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num>
                                    <m:den>
                                      <m:r>
                                        <a:rPr lang="zh-CN" altLang="en-US" sz="105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sSub>
                                        <m:sSubPr>
                                          <m:ctrlPr>
                                            <a:rPr lang="zh-CN" altLang="en-US" sz="1050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altLang="en-US" sz="1050" i="1">
                                              <a:latin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</m:e>
                                        <m:sub>
                                          <m:r>
                                            <a:rPr lang="zh-CN" altLang="en-US" sz="105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  <m:d>
                                    <m:dPr>
                                      <m:ctrlPr>
                                        <a:rPr lang="zh-CN" altLang="en-US" sz="105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US" sz="1050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  <m:d>
                                        <m:dPr>
                                          <m:ctrlPr>
                                            <a:rPr lang="zh-CN" altLang="en-US" sz="1050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zh-CN" altLang="en-US" sz="1050" i="1">
                                              <a:latin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  <m:r>
                                            <a:rPr lang="zh-CN" altLang="en-US" sz="105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f>
                                            <m:fPr>
                                              <m:ctrlPr>
                                                <a:rPr lang="zh-CN" altLang="en-US" sz="1050" i="1">
                                                  <a:solidFill>
                                                    <a:srgbClr val="836967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sSub>
                                                <m:sSubPr>
                                                  <m:ctrlPr>
                                                    <a:rPr lang="zh-CN" altLang="en-US" sz="1050" i="1">
                                                      <a:solidFill>
                                                        <a:srgbClr val="836967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zh-CN" altLang="en-US" sz="1050" i="1">
                                                      <a:latin typeface="Cambria Math" panose="02040503050406030204" pitchFamily="18" charset="0"/>
                                                    </a:rPr>
                                                    <m:t>𝐴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zh-CN" altLang="en-US" sz="1050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b>
                                              </m:sSub>
                                            </m:num>
                                            <m:den>
                                              <m:r>
                                                <a:rPr lang="zh-CN" altLang="en-US" sz="1050" i="1">
                                                  <a:latin typeface="Cambria Math" panose="02040503050406030204" pitchFamily="18" charset="0"/>
                                                </a:rPr>
                                                <m:t>𝛾𝛽</m:t>
                                              </m:r>
                                              <m:r>
                                                <a:rPr lang="zh-CN" altLang="en-US" sz="1050" i="1">
                                                  <a:latin typeface="Cambria Math" panose="02040503050406030204" pitchFamily="18" charset="0"/>
                                                </a:rPr>
                                                <m:t>𝑐𝐺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  <m:func>
                                        <m:funcPr>
                                          <m:ctrlPr>
                                            <a:rPr lang="zh-CN" altLang="en-US" sz="105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a:rPr lang="zh-CN" altLang="en-US" sz="1050">
                                              <a:latin typeface="Cambria Math" panose="02040503050406030204" pitchFamily="18" charset="0"/>
                                            </a:rPr>
                                            <m:t>⋅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lang="zh-CN" altLang="en-US" sz="1050">
                                              <a:latin typeface="Cambria Math" panose="02040503050406030204" pitchFamily="18" charset="0"/>
                                            </a:rPr>
                                            <m:t>exp</m:t>
                                          </m:r>
                                        </m:fName>
                                        <m:e>
                                          <m:d>
                                            <m:dPr>
                                              <m:ctrlPr>
                                                <a:rPr lang="zh-CN" altLang="en-US" sz="1050" i="1">
                                                  <a:solidFill>
                                                    <a:srgbClr val="836967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zh-CN" altLang="en-US" sz="1050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f>
                                                <m:fPr>
                                                  <m:ctrlPr>
                                                    <a:rPr lang="zh-CN" altLang="en-US" sz="1050" i="1">
                                                      <a:solidFill>
                                                        <a:srgbClr val="836967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sSub>
                                                    <m:sSubPr>
                                                      <m:ctrlPr>
                                                        <a:rPr lang="zh-CN" altLang="en-US" sz="1050" i="1">
                                                          <a:solidFill>
                                                            <a:srgbClr val="836967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zh-CN" altLang="en-US" sz="105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𝐴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zh-CN" altLang="en-US" sz="105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2</m:t>
                                                      </m:r>
                                                    </m:sub>
                                                  </m:sSub>
                                                </m:num>
                                                <m:den>
                                                  <m:r>
                                                    <a:rPr lang="zh-CN" altLang="en-US" sz="1050" i="1">
                                                      <a:latin typeface="Cambria Math" panose="02040503050406030204" pitchFamily="18" charset="0"/>
                                                    </a:rPr>
                                                    <m:t>𝛾𝛽</m:t>
                                                  </m:r>
                                                  <m:r>
                                                    <a:rPr lang="zh-CN" altLang="en-US" sz="1050" i="1">
                                                      <a:latin typeface="Cambria Math" panose="02040503050406030204" pitchFamily="18" charset="0"/>
                                                    </a:rPr>
                                                    <m:t>𝑐𝐺𝐿</m:t>
                                                  </m:r>
                                                </m:den>
                                              </m:f>
                                            </m:e>
                                          </m:d>
                                        </m:e>
                                      </m:func>
                                      <m:r>
                                        <a:rPr lang="zh-CN" altLang="en-US" sz="105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zh-CN" altLang="en-US" sz="1050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zh-CN" altLang="en-US" sz="1050" i="1">
                                                  <a:solidFill>
                                                    <a:srgbClr val="836967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f>
                                                <m:fPr>
                                                  <m:ctrlPr>
                                                    <a:rPr lang="zh-CN" altLang="en-US" sz="1050" i="1">
                                                      <a:solidFill>
                                                        <a:srgbClr val="836967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sSub>
                                                    <m:sSubPr>
                                                      <m:ctrlPr>
                                                        <a:rPr lang="zh-CN" altLang="en-US" sz="1050" i="1">
                                                          <a:solidFill>
                                                            <a:srgbClr val="836967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zh-CN" altLang="en-US" sz="105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𝐴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zh-CN" altLang="en-US" sz="105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2</m:t>
                                                      </m:r>
                                                    </m:sub>
                                                  </m:sSub>
                                                </m:num>
                                                <m:den>
                                                  <m:r>
                                                    <a:rPr lang="zh-CN" altLang="en-US" sz="1050" i="1">
                                                      <a:latin typeface="Cambria Math" panose="02040503050406030204" pitchFamily="18" charset="0"/>
                                                    </a:rPr>
                                                    <m:t>𝛾𝛽</m:t>
                                                  </m:r>
                                                  <m:r>
                                                    <a:rPr lang="zh-CN" altLang="en-US" sz="1050" i="1">
                                                      <a:latin typeface="Cambria Math" panose="02040503050406030204" pitchFamily="18" charset="0"/>
                                                    </a:rPr>
                                                    <m:t>𝑐𝐺</m:t>
                                                  </m:r>
                                                </m:den>
                                              </m:f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zh-CN" altLang="en-US" sz="105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zh-CN" altLang="en-US" sz="1050">
                                          <a:latin typeface="Cambria Math" panose="02040503050406030204" pitchFamily="18" charset="0"/>
                                        </a:rPr>
                                        <m:t>⋅</m:t>
                                      </m:r>
                                      <m:r>
                                        <a:rPr lang="zh-CN" altLang="en-US" sz="1050" i="1">
                                          <a:latin typeface="Cambria Math" panose="02040503050406030204" pitchFamily="18" charset="0"/>
                                        </a:rPr>
                                        <m:t>𝐸𝑖</m:t>
                                      </m:r>
                                      <m:d>
                                        <m:dPr>
                                          <m:ctrlPr>
                                            <a:rPr lang="zh-CN" altLang="en-US" sz="1050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zh-CN" altLang="en-US" sz="105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f>
                                            <m:fPr>
                                              <m:ctrlPr>
                                                <a:rPr lang="zh-CN" altLang="en-US" sz="1050" i="1">
                                                  <a:solidFill>
                                                    <a:srgbClr val="836967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sSub>
                                                <m:sSubPr>
                                                  <m:ctrlPr>
                                                    <a:rPr lang="zh-CN" altLang="en-US" sz="1050" i="1">
                                                      <a:solidFill>
                                                        <a:srgbClr val="836967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zh-CN" altLang="en-US" sz="1050" i="1">
                                                      <a:latin typeface="Cambria Math" panose="02040503050406030204" pitchFamily="18" charset="0"/>
                                                    </a:rPr>
                                                    <m:t>𝐴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zh-CN" altLang="en-US" sz="1050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b>
                                              </m:sSub>
                                            </m:num>
                                            <m:den>
                                              <m:r>
                                                <a:rPr lang="zh-CN" altLang="en-US" sz="1050" i="1">
                                                  <a:latin typeface="Cambria Math" panose="02040503050406030204" pitchFamily="18" charset="0"/>
                                                </a:rPr>
                                                <m:t>𝛾𝛽</m:t>
                                              </m:r>
                                              <m:r>
                                                <a:rPr lang="zh-CN" altLang="en-US" sz="1050" i="1">
                                                  <a:latin typeface="Cambria Math" panose="02040503050406030204" pitchFamily="18" charset="0"/>
                                                </a:rPr>
                                                <m:t>𝑐𝐺𝐿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  <m:e>
                          <m:r>
                            <a:rPr lang="zh-CN" altLang="en-US" sz="1050" i="0"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</m:eqArr>
                    </m:oMath>
                  </m:oMathPara>
                </a14:m>
                <a:endParaRPr lang="zh-CN" altLang="en-US" sz="1050" dirty="0"/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0914" y="3505480"/>
                <a:ext cx="4620860" cy="738920"/>
              </a:xfrm>
              <a:prstGeom prst="rect">
                <a:avLst/>
              </a:prstGeom>
              <a:blipFill rotWithShape="1">
                <a:blip r:embed="rId2"/>
                <a:stretch>
                  <a:fillRect l="-9" t="-38" r="-2301" b="-66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标题 8"/>
          <p:cNvSpPr txBox="1"/>
          <p:nvPr/>
        </p:nvSpPr>
        <p:spPr>
          <a:xfrm>
            <a:off x="87440" y="4255156"/>
            <a:ext cx="8790728" cy="688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Times New Roman" panose="02020603050405020304" pitchFamily="18" charset="0"/>
              </a:defRPr>
            </a:lvl1pPr>
          </a:lstStyle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sz="1600" b="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The results calculated by the code show no different from the theoretical results in the first four significant figures, verifying the correctness of the code.</a:t>
            </a:r>
            <a:endParaRPr lang="zh-CN" altLang="en-US" sz="1600" b="0" dirty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10</a:t>
            </a:fld>
            <a:endParaRPr lang="en-US" altLang="zh-C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/>
        </p:nvSpPr>
        <p:spPr>
          <a:xfrm>
            <a:off x="71406" y="160718"/>
            <a:ext cx="8965090" cy="3948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algn="ctr"/>
            <a:r>
              <a:rPr lang="en-US" altLang="zh-CN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Verification of</a:t>
            </a:r>
            <a:r>
              <a:rPr lang="en-US" altLang="zh-CN" sz="23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the laser excitation code</a:t>
            </a:r>
            <a:endParaRPr lang="zh-CN" altLang="en-US" sz="23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6" y="938445"/>
            <a:ext cx="4929222" cy="3696915"/>
          </a:xfrm>
          <a:prstGeom prst="rect">
            <a:avLst/>
          </a:prstGeom>
        </p:spPr>
      </p:pic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5180078" y="1349094"/>
          <a:ext cx="3748976" cy="3256013"/>
        </p:xfrm>
        <a:graphic>
          <a:graphicData uri="http://schemas.openxmlformats.org/drawingml/2006/table">
            <a:tbl>
              <a:tblPr/>
              <a:tblGrid>
                <a:gridCol w="1171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1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29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2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0194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parameter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Unit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value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349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beam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energy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GeV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0.982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34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X-beta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34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X-</a:t>
                      </a:r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emittance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mm.mrad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534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Y-beta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534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Y-</a:t>
                      </a:r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emittance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mm.mrad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534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534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D’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rad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-2.7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5349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laser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power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MW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534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length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296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Waist radius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mm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534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radius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mm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534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angular divergence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mrad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668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RMS pulse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ps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" name="标题 8"/>
          <p:cNvSpPr>
            <a:spLocks noGrp="1"/>
          </p:cNvSpPr>
          <p:nvPr>
            <p:ph type="title"/>
          </p:nvPr>
        </p:nvSpPr>
        <p:spPr>
          <a:xfrm>
            <a:off x="0" y="820714"/>
            <a:ext cx="9108504" cy="437041"/>
          </a:xfrm>
        </p:spPr>
        <p:txBody>
          <a:bodyPr>
            <a:noAutofit/>
          </a:bodyPr>
          <a:lstStyle/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sz="1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laser parameters (radius and angular divergence) are changed to optimize the excitation efficiency</a:t>
            </a:r>
            <a:endParaRPr lang="zh-CN" altLang="en-US" sz="1600" b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标题 8"/>
          <p:cNvSpPr txBox="1"/>
          <p:nvPr/>
        </p:nvSpPr>
        <p:spPr>
          <a:xfrm>
            <a:off x="59328" y="4605107"/>
            <a:ext cx="8257088" cy="437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marL="342900" indent="-3429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By using the SNS parameters and results, the laser excitation code has been verified</a:t>
            </a:r>
            <a:endParaRPr lang="zh-CN" altLang="en-US" sz="1600" dirty="0">
              <a:solidFill>
                <a:srgbClr val="0000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内容占位符 3"/>
          <p:cNvGraphicFramePr/>
          <p:nvPr>
            <p:custDataLst>
              <p:tags r:id="rId1"/>
            </p:custDataLst>
          </p:nvPr>
        </p:nvGraphicFramePr>
        <p:xfrm>
          <a:off x="357158" y="857240"/>
          <a:ext cx="8358246" cy="33706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32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7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5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1337">
                <a:tc>
                  <a:txBody>
                    <a:bodyPr/>
                    <a:lstStyle/>
                    <a:p>
                      <a:pPr algn="ctr"/>
                      <a:endParaRPr lang="zh-CN" altLang="en-US" sz="160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CSNS</a:t>
                      </a:r>
                      <a:endParaRPr lang="zh-CN" altLang="en-US" sz="160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CSNS-II</a:t>
                      </a:r>
                      <a:endParaRPr lang="zh-CN" altLang="en-US" sz="160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3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Injection</a:t>
                      </a:r>
                      <a:r>
                        <a:rPr lang="en-US" altLang="zh-CN" sz="1600" i="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beam </a:t>
                      </a:r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energy</a:t>
                      </a:r>
                      <a:r>
                        <a:rPr lang="zh-CN" altLang="en-US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(GeV)</a:t>
                      </a:r>
                      <a:endParaRPr lang="zh-CN" altLang="en-US" sz="160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altLang="en-US" sz="160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0.3-0.4</a:t>
                      </a:r>
                      <a:endParaRPr lang="zh-CN" altLang="en-US" sz="160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3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Average beam</a:t>
                      </a:r>
                      <a:r>
                        <a:rPr lang="en-US" altLang="zh-CN" sz="1600" i="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current (</a:t>
                      </a:r>
                      <a:r>
                        <a:rPr lang="en-US" altLang="zh-CN" sz="1600" i="0" dirty="0" err="1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uA</a:t>
                      </a:r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en-US" sz="160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62.5</a:t>
                      </a:r>
                      <a:endParaRPr lang="zh-CN" altLang="en-US" sz="160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312.5</a:t>
                      </a:r>
                      <a:endParaRPr lang="zh-CN" altLang="en-US" sz="160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3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Particle per pulse</a:t>
                      </a:r>
                      <a:endParaRPr lang="zh-CN" altLang="en-US" sz="160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1.56×10</a:t>
                      </a:r>
                      <a:r>
                        <a:rPr lang="en-US" altLang="zh-CN" sz="1600" i="0" baseline="3000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600" i="0" baseline="300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7.8×10</a:t>
                      </a:r>
                      <a:r>
                        <a:rPr lang="en-US" altLang="zh-CN" sz="1600" i="0" baseline="3000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60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3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Repetition rate(Hz)</a:t>
                      </a:r>
                      <a:endParaRPr lang="zh-CN" altLang="en-US" sz="160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60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60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13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Beam width(us)</a:t>
                      </a:r>
                      <a:endParaRPr lang="zh-CN" altLang="en-US" sz="160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390</a:t>
                      </a:r>
                      <a:endParaRPr lang="zh-CN" altLang="en-US" sz="160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500</a:t>
                      </a:r>
                      <a:endParaRPr lang="zh-CN" altLang="en-US" sz="160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13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Injection beam size (1</a:t>
                      </a:r>
                      <a:r>
                        <a:rPr lang="el-GR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σ</a:t>
                      </a:r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) (mm)</a:t>
                      </a:r>
                      <a:endParaRPr lang="zh-CN" altLang="en-US" sz="160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1.0</a:t>
                      </a:r>
                      <a:endParaRPr lang="zh-CN" altLang="en-US" sz="160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1.5</a:t>
                      </a:r>
                      <a:endParaRPr lang="zh-CN" altLang="en-US" sz="160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13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679BA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lang="en-US" altLang="zh-CN" sz="1600" i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Ion source type</a:t>
                      </a:r>
                    </a:p>
                  </a:txBody>
                  <a:tcPr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679BA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Penning </a:t>
                      </a:r>
                    </a:p>
                  </a:txBody>
                  <a:tcPr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679BA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RF Volume </a:t>
                      </a:r>
                    </a:p>
                  </a:txBody>
                  <a:tcPr marT="34290" marB="34290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0" y="4443958"/>
            <a:ext cx="8892480" cy="642923"/>
          </a:xfrm>
        </p:spPr>
        <p:txBody>
          <a:bodyPr>
            <a:normAutofit/>
          </a:bodyPr>
          <a:lstStyle/>
          <a:p>
            <a:pPr algn="just" fontAlgn="auto"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altLang="zh-CN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injection beam energy of the CSNS-II is approximately increased by 4 times, and the injection beam  power is approximately increased by 20 times.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323528" y="160718"/>
            <a:ext cx="8496944" cy="3948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algn="ctr"/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2.2 Laser stripping injection for the CSNS</a:t>
            </a:r>
            <a:endParaRPr lang="zh-CN" alt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5060194" y="838568"/>
            <a:ext cx="3400238" cy="2110971"/>
            <a:chOff x="5333585" y="1892794"/>
            <a:chExt cx="6512254" cy="4651610"/>
          </a:xfrm>
        </p:grpSpPr>
        <p:pic>
          <p:nvPicPr>
            <p:cNvPr id="42" name="图形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33585" y="1892794"/>
              <a:ext cx="6512254" cy="4651610"/>
            </a:xfrm>
            <a:prstGeom prst="rect">
              <a:avLst/>
            </a:prstGeom>
          </p:spPr>
        </p:pic>
        <p:pic>
          <p:nvPicPr>
            <p:cNvPr id="43" name="图形 4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212336" y="2603252"/>
              <a:ext cx="2873643" cy="2052602"/>
            </a:xfrm>
            <a:prstGeom prst="rect">
              <a:avLst/>
            </a:prstGeom>
          </p:spPr>
        </p:pic>
      </p:grpSp>
      <p:sp>
        <p:nvSpPr>
          <p:cNvPr id="92" name="Rectangle 118"/>
          <p:cNvSpPr>
            <a:spLocks noChangeArrowheads="1"/>
          </p:cNvSpPr>
          <p:nvPr/>
        </p:nvSpPr>
        <p:spPr bwMode="auto">
          <a:xfrm>
            <a:off x="2186419" y="821833"/>
            <a:ext cx="644400" cy="463426"/>
          </a:xfrm>
          <a:prstGeom prst="rect">
            <a:avLst/>
          </a:prstGeom>
          <a:solidFill>
            <a:srgbClr val="9F9FFF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642910" y="103937"/>
            <a:ext cx="7772400" cy="4515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algn="ctr"/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2.2.1   Lorentz stripping</a:t>
            </a:r>
            <a:endParaRPr lang="zh-CN" alt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795" y="3641817"/>
            <a:ext cx="33554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The particle lifetime in magnetic field</a:t>
            </a:r>
            <a:r>
              <a:rPr lang="zh-CN" altLang="en-US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325182" y="4002811"/>
          <a:ext cx="2852738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7" name="Equation" r:id="rId8" imgW="50596800" imgH="11582400" progId="">
                  <p:embed/>
                </p:oleObj>
              </mc:Choice>
              <mc:Fallback>
                <p:oleObj name="Equation" r:id="rId8" imgW="50596800" imgH="11582400" progId="">
                  <p:embed/>
                  <p:pic>
                    <p:nvPicPr>
                      <p:cNvPr id="0" name="Picture 1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182" y="4002811"/>
                        <a:ext cx="2852738" cy="650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Rectangle 117"/>
          <p:cNvSpPr>
            <a:spLocks noChangeArrowheads="1"/>
          </p:cNvSpPr>
          <p:nvPr/>
        </p:nvSpPr>
        <p:spPr bwMode="auto">
          <a:xfrm>
            <a:off x="2149443" y="2986632"/>
            <a:ext cx="643610" cy="505665"/>
          </a:xfrm>
          <a:prstGeom prst="rect">
            <a:avLst/>
          </a:prstGeom>
          <a:solidFill>
            <a:srgbClr val="FFABAB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46" name="Oval 119"/>
          <p:cNvSpPr>
            <a:spLocks noChangeArrowheads="1"/>
          </p:cNvSpPr>
          <p:nvPr/>
        </p:nvSpPr>
        <p:spPr bwMode="auto">
          <a:xfrm>
            <a:off x="792162" y="2327704"/>
            <a:ext cx="63325" cy="6320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47" name="Oval 120"/>
          <p:cNvSpPr>
            <a:spLocks noChangeArrowheads="1"/>
          </p:cNvSpPr>
          <p:nvPr/>
        </p:nvSpPr>
        <p:spPr bwMode="auto">
          <a:xfrm>
            <a:off x="830262" y="2327704"/>
            <a:ext cx="63325" cy="6320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48" name="Oval 121"/>
          <p:cNvSpPr>
            <a:spLocks noChangeArrowheads="1"/>
          </p:cNvSpPr>
          <p:nvPr/>
        </p:nvSpPr>
        <p:spPr bwMode="auto">
          <a:xfrm>
            <a:off x="868362" y="2327704"/>
            <a:ext cx="63325" cy="6320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49" name="Oval 122"/>
          <p:cNvSpPr>
            <a:spLocks noChangeArrowheads="1"/>
          </p:cNvSpPr>
          <p:nvPr/>
        </p:nvSpPr>
        <p:spPr bwMode="auto">
          <a:xfrm>
            <a:off x="2214119" y="2291537"/>
            <a:ext cx="63325" cy="6320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50" name="Oval 123"/>
          <p:cNvSpPr>
            <a:spLocks noChangeArrowheads="1"/>
          </p:cNvSpPr>
          <p:nvPr/>
        </p:nvSpPr>
        <p:spPr bwMode="auto">
          <a:xfrm>
            <a:off x="2124075" y="2292779"/>
            <a:ext cx="63325" cy="6320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51" name="Oval 125"/>
          <p:cNvSpPr>
            <a:spLocks noChangeArrowheads="1"/>
          </p:cNvSpPr>
          <p:nvPr/>
        </p:nvSpPr>
        <p:spPr bwMode="auto">
          <a:xfrm>
            <a:off x="906462" y="2327704"/>
            <a:ext cx="63325" cy="6320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52" name="Line 131"/>
          <p:cNvSpPr>
            <a:spLocks noChangeShapeType="1"/>
          </p:cNvSpPr>
          <p:nvPr/>
        </p:nvSpPr>
        <p:spPr bwMode="auto">
          <a:xfrm>
            <a:off x="1145259" y="2350734"/>
            <a:ext cx="337734" cy="8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53" name="Line 132"/>
          <p:cNvSpPr>
            <a:spLocks noChangeShapeType="1"/>
          </p:cNvSpPr>
          <p:nvPr/>
        </p:nvSpPr>
        <p:spPr bwMode="auto">
          <a:xfrm>
            <a:off x="3063620" y="2409883"/>
            <a:ext cx="337734" cy="8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54" name="Line 133"/>
          <p:cNvSpPr>
            <a:spLocks noChangeShapeType="1"/>
          </p:cNvSpPr>
          <p:nvPr/>
        </p:nvSpPr>
        <p:spPr bwMode="auto">
          <a:xfrm>
            <a:off x="3216020" y="2541658"/>
            <a:ext cx="337734" cy="4213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55" name="Line 134"/>
          <p:cNvSpPr>
            <a:spLocks noChangeShapeType="1"/>
          </p:cNvSpPr>
          <p:nvPr/>
        </p:nvSpPr>
        <p:spPr bwMode="auto">
          <a:xfrm>
            <a:off x="3330320" y="2629695"/>
            <a:ext cx="379950" cy="8427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56" name="Line 135"/>
          <p:cNvSpPr>
            <a:spLocks noChangeShapeType="1"/>
          </p:cNvSpPr>
          <p:nvPr/>
        </p:nvSpPr>
        <p:spPr bwMode="auto">
          <a:xfrm>
            <a:off x="3406520" y="2739957"/>
            <a:ext cx="379950" cy="1264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57" name="Oval 136"/>
          <p:cNvSpPr>
            <a:spLocks noChangeArrowheads="1"/>
          </p:cNvSpPr>
          <p:nvPr/>
        </p:nvSpPr>
        <p:spPr bwMode="auto">
          <a:xfrm>
            <a:off x="868362" y="2284146"/>
            <a:ext cx="102904" cy="103591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58" name="Oval 137"/>
          <p:cNvSpPr>
            <a:spLocks noChangeArrowheads="1"/>
          </p:cNvSpPr>
          <p:nvPr/>
        </p:nvSpPr>
        <p:spPr bwMode="auto">
          <a:xfrm>
            <a:off x="835025" y="2284146"/>
            <a:ext cx="102903" cy="103591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59" name="Oval 138"/>
          <p:cNvSpPr>
            <a:spLocks noChangeArrowheads="1"/>
          </p:cNvSpPr>
          <p:nvPr/>
        </p:nvSpPr>
        <p:spPr bwMode="auto">
          <a:xfrm>
            <a:off x="792162" y="2284146"/>
            <a:ext cx="102904" cy="103591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60" name="Oval 139"/>
          <p:cNvSpPr>
            <a:spLocks noChangeArrowheads="1"/>
          </p:cNvSpPr>
          <p:nvPr/>
        </p:nvSpPr>
        <p:spPr bwMode="auto">
          <a:xfrm>
            <a:off x="758825" y="2284146"/>
            <a:ext cx="102903" cy="103591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61" name="Text Box 140"/>
          <p:cNvSpPr txBox="1">
            <a:spLocks noChangeArrowheads="1"/>
          </p:cNvSpPr>
          <p:nvPr/>
        </p:nvSpPr>
        <p:spPr bwMode="auto">
          <a:xfrm>
            <a:off x="725980" y="2052291"/>
            <a:ext cx="147758" cy="341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A50021"/>
              </a:buClr>
              <a:buSzPct val="120000"/>
              <a:defRPr/>
            </a:pPr>
            <a:r>
              <a:rPr lang="en-US" b="1" dirty="0">
                <a:solidFill>
                  <a:srgbClr val="0000FF"/>
                </a:solidFill>
                <a:latin typeface="+mn-lt"/>
              </a:rPr>
              <a:t>e</a:t>
            </a:r>
          </a:p>
        </p:txBody>
      </p:sp>
      <p:sp>
        <p:nvSpPr>
          <p:cNvPr id="62" name="Text Box 141"/>
          <p:cNvSpPr txBox="1">
            <a:spLocks noChangeArrowheads="1"/>
          </p:cNvSpPr>
          <p:nvPr/>
        </p:nvSpPr>
        <p:spPr bwMode="auto">
          <a:xfrm>
            <a:off x="825526" y="2027743"/>
            <a:ext cx="295517" cy="341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A50021"/>
              </a:buClr>
              <a:buSzPct val="120000"/>
              <a:defRPr/>
            </a:pPr>
            <a:r>
              <a:rPr lang="en-US" b="1" dirty="0">
                <a:solidFill>
                  <a:srgbClr val="0000FF"/>
                </a:solidFill>
                <a:latin typeface="+mn-lt"/>
              </a:rPr>
              <a:t>e</a:t>
            </a:r>
          </a:p>
        </p:txBody>
      </p:sp>
      <p:sp>
        <p:nvSpPr>
          <p:cNvPr id="63" name="Text Box 142"/>
          <p:cNvSpPr txBox="1">
            <a:spLocks noChangeArrowheads="1"/>
          </p:cNvSpPr>
          <p:nvPr/>
        </p:nvSpPr>
        <p:spPr bwMode="auto">
          <a:xfrm>
            <a:off x="627276" y="2000780"/>
            <a:ext cx="295517" cy="341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A50021"/>
              </a:buClr>
              <a:buSzPct val="120000"/>
              <a:defRPr/>
            </a:pPr>
            <a:r>
              <a:rPr lang="en-US" b="1" dirty="0">
                <a:solidFill>
                  <a:srgbClr val="0000FF"/>
                </a:solidFill>
                <a:latin typeface="+mn-lt"/>
              </a:rPr>
              <a:t>e</a:t>
            </a:r>
          </a:p>
        </p:txBody>
      </p:sp>
      <p:sp>
        <p:nvSpPr>
          <p:cNvPr id="64" name="Text Box 143"/>
          <p:cNvSpPr txBox="1">
            <a:spLocks noChangeArrowheads="1"/>
          </p:cNvSpPr>
          <p:nvPr/>
        </p:nvSpPr>
        <p:spPr bwMode="auto">
          <a:xfrm>
            <a:off x="575819" y="2100847"/>
            <a:ext cx="295517" cy="341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A50021"/>
              </a:buClr>
              <a:buSzPct val="120000"/>
              <a:defRPr/>
            </a:pPr>
            <a:r>
              <a:rPr lang="en-US" b="1" dirty="0">
                <a:solidFill>
                  <a:srgbClr val="0000FF"/>
                </a:solidFill>
                <a:latin typeface="+mn-lt"/>
              </a:rPr>
              <a:t>e</a:t>
            </a:r>
          </a:p>
        </p:txBody>
      </p:sp>
      <p:sp>
        <p:nvSpPr>
          <p:cNvPr id="67" name="Text Box 144"/>
          <p:cNvSpPr txBox="1">
            <a:spLocks noChangeArrowheads="1"/>
          </p:cNvSpPr>
          <p:nvPr/>
        </p:nvSpPr>
        <p:spPr bwMode="auto">
          <a:xfrm>
            <a:off x="3177920" y="2158586"/>
            <a:ext cx="295517" cy="341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A50021"/>
              </a:buClr>
              <a:buSzPct val="120000"/>
              <a:defRPr/>
            </a:pPr>
            <a:r>
              <a:rPr lang="en-US" b="1">
                <a:solidFill>
                  <a:srgbClr val="0000FF"/>
                </a:solidFill>
                <a:latin typeface="+mn-lt"/>
              </a:rPr>
              <a:t>e</a:t>
            </a:r>
          </a:p>
        </p:txBody>
      </p:sp>
      <p:sp>
        <p:nvSpPr>
          <p:cNvPr id="68" name="Text Box 145"/>
          <p:cNvSpPr txBox="1">
            <a:spLocks noChangeArrowheads="1"/>
          </p:cNvSpPr>
          <p:nvPr/>
        </p:nvSpPr>
        <p:spPr bwMode="auto">
          <a:xfrm>
            <a:off x="3063620" y="2117311"/>
            <a:ext cx="295517" cy="341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A50021"/>
              </a:buClr>
              <a:buSzPct val="120000"/>
              <a:defRPr/>
            </a:pPr>
            <a:r>
              <a:rPr lang="en-US" b="1">
                <a:solidFill>
                  <a:srgbClr val="0000FF"/>
                </a:solidFill>
                <a:latin typeface="+mn-lt"/>
              </a:rPr>
              <a:t>e</a:t>
            </a:r>
          </a:p>
        </p:txBody>
      </p:sp>
      <p:sp>
        <p:nvSpPr>
          <p:cNvPr id="69" name="Text Box 146"/>
          <p:cNvSpPr txBox="1">
            <a:spLocks noChangeArrowheads="1"/>
          </p:cNvSpPr>
          <p:nvPr/>
        </p:nvSpPr>
        <p:spPr bwMode="auto">
          <a:xfrm>
            <a:off x="3139820" y="2082386"/>
            <a:ext cx="295517" cy="341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A50021"/>
              </a:buClr>
              <a:buSzPct val="120000"/>
              <a:defRPr/>
            </a:pPr>
            <a:r>
              <a:rPr lang="en-US" b="1" dirty="0">
                <a:solidFill>
                  <a:srgbClr val="0000FF"/>
                </a:solidFill>
                <a:latin typeface="+mn-lt"/>
              </a:rPr>
              <a:t>e</a:t>
            </a:r>
          </a:p>
        </p:txBody>
      </p:sp>
      <p:sp>
        <p:nvSpPr>
          <p:cNvPr id="70" name="Text Box 147"/>
          <p:cNvSpPr txBox="1">
            <a:spLocks noChangeArrowheads="1"/>
          </p:cNvSpPr>
          <p:nvPr/>
        </p:nvSpPr>
        <p:spPr bwMode="auto">
          <a:xfrm>
            <a:off x="3216020" y="1964911"/>
            <a:ext cx="295517" cy="341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A50021"/>
              </a:buClr>
              <a:buSzPct val="120000"/>
              <a:defRPr/>
            </a:pPr>
            <a:r>
              <a:rPr lang="en-US" b="1">
                <a:solidFill>
                  <a:srgbClr val="0000FF"/>
                </a:solidFill>
                <a:latin typeface="+mn-lt"/>
              </a:rPr>
              <a:t>e</a:t>
            </a:r>
          </a:p>
        </p:txBody>
      </p:sp>
      <p:sp>
        <p:nvSpPr>
          <p:cNvPr id="71" name="Line 148"/>
          <p:cNvSpPr>
            <a:spLocks noChangeShapeType="1"/>
          </p:cNvSpPr>
          <p:nvPr/>
        </p:nvSpPr>
        <p:spPr bwMode="auto">
          <a:xfrm>
            <a:off x="2518919" y="2296717"/>
            <a:ext cx="337734" cy="8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72" name="Rectangle 149"/>
          <p:cNvSpPr>
            <a:spLocks noChangeArrowheads="1"/>
          </p:cNvSpPr>
          <p:nvPr/>
        </p:nvSpPr>
        <p:spPr bwMode="auto">
          <a:xfrm>
            <a:off x="2244650" y="730380"/>
            <a:ext cx="49817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b="1" dirty="0">
                <a:solidFill>
                  <a:srgbClr val="0000FF"/>
                </a:solidFill>
                <a:latin typeface="+mn-lt"/>
              </a:rPr>
              <a:t>N</a:t>
            </a:r>
          </a:p>
        </p:txBody>
      </p:sp>
      <p:sp>
        <p:nvSpPr>
          <p:cNvPr id="73" name="Rectangle 150"/>
          <p:cNvSpPr>
            <a:spLocks noChangeArrowheads="1"/>
          </p:cNvSpPr>
          <p:nvPr/>
        </p:nvSpPr>
        <p:spPr bwMode="auto">
          <a:xfrm>
            <a:off x="2276475" y="2897608"/>
            <a:ext cx="27089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</a:rPr>
              <a:t>S</a:t>
            </a:r>
          </a:p>
        </p:txBody>
      </p:sp>
      <p:sp>
        <p:nvSpPr>
          <p:cNvPr id="74" name="Line 151"/>
          <p:cNvSpPr>
            <a:spLocks noChangeShapeType="1"/>
          </p:cNvSpPr>
          <p:nvPr/>
        </p:nvSpPr>
        <p:spPr bwMode="auto">
          <a:xfrm flipV="1">
            <a:off x="3368420" y="1867695"/>
            <a:ext cx="337734" cy="8427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75" name="Line 152"/>
          <p:cNvSpPr>
            <a:spLocks noChangeShapeType="1"/>
          </p:cNvSpPr>
          <p:nvPr/>
        </p:nvSpPr>
        <p:spPr bwMode="auto">
          <a:xfrm flipV="1">
            <a:off x="3292220" y="2020095"/>
            <a:ext cx="337734" cy="8427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76" name="Line 153"/>
          <p:cNvSpPr>
            <a:spLocks noChangeShapeType="1"/>
          </p:cNvSpPr>
          <p:nvPr/>
        </p:nvSpPr>
        <p:spPr bwMode="auto">
          <a:xfrm flipV="1">
            <a:off x="3216020" y="2061524"/>
            <a:ext cx="337734" cy="412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77" name="Line 154"/>
          <p:cNvSpPr>
            <a:spLocks noChangeShapeType="1"/>
          </p:cNvSpPr>
          <p:nvPr/>
        </p:nvSpPr>
        <p:spPr bwMode="auto">
          <a:xfrm>
            <a:off x="3330320" y="2181283"/>
            <a:ext cx="337734" cy="8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2" name="Line 162"/>
          <p:cNvSpPr>
            <a:spLocks noChangeShapeType="1"/>
          </p:cNvSpPr>
          <p:nvPr/>
        </p:nvSpPr>
        <p:spPr bwMode="auto">
          <a:xfrm>
            <a:off x="1121043" y="2964161"/>
            <a:ext cx="404041" cy="33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3" name="Text Box 163"/>
          <p:cNvSpPr txBox="1">
            <a:spLocks noChangeArrowheads="1"/>
          </p:cNvSpPr>
          <p:nvPr/>
        </p:nvSpPr>
        <p:spPr bwMode="auto">
          <a:xfrm>
            <a:off x="347380" y="2600395"/>
            <a:ext cx="970984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A50021"/>
              </a:buClr>
              <a:buSzPct val="120000"/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 field</a:t>
            </a:r>
          </a:p>
        </p:txBody>
      </p:sp>
      <p:sp>
        <p:nvSpPr>
          <p:cNvPr id="84" name="Oval 179"/>
          <p:cNvSpPr>
            <a:spLocks noChangeArrowheads="1"/>
          </p:cNvSpPr>
          <p:nvPr/>
        </p:nvSpPr>
        <p:spPr bwMode="auto">
          <a:xfrm>
            <a:off x="3025520" y="2384065"/>
            <a:ext cx="63325" cy="6320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6" name="Oval 180"/>
          <p:cNvSpPr>
            <a:spLocks noChangeArrowheads="1"/>
          </p:cNvSpPr>
          <p:nvPr/>
        </p:nvSpPr>
        <p:spPr bwMode="auto">
          <a:xfrm>
            <a:off x="3278382" y="2568296"/>
            <a:ext cx="63325" cy="6320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7" name="Oval 181"/>
          <p:cNvSpPr>
            <a:spLocks noChangeArrowheads="1"/>
          </p:cNvSpPr>
          <p:nvPr/>
        </p:nvSpPr>
        <p:spPr bwMode="auto">
          <a:xfrm>
            <a:off x="3376444" y="2676994"/>
            <a:ext cx="63325" cy="6320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8" name="Oval 182"/>
          <p:cNvSpPr>
            <a:spLocks noChangeArrowheads="1"/>
          </p:cNvSpPr>
          <p:nvPr/>
        </p:nvSpPr>
        <p:spPr bwMode="auto">
          <a:xfrm>
            <a:off x="3177920" y="2498365"/>
            <a:ext cx="63325" cy="6320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9" name="Oval 183"/>
          <p:cNvSpPr>
            <a:spLocks noChangeArrowheads="1"/>
          </p:cNvSpPr>
          <p:nvPr/>
        </p:nvSpPr>
        <p:spPr bwMode="auto">
          <a:xfrm>
            <a:off x="2442719" y="2291537"/>
            <a:ext cx="63325" cy="6320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90" name="Oval 184"/>
          <p:cNvSpPr>
            <a:spLocks noChangeArrowheads="1"/>
          </p:cNvSpPr>
          <p:nvPr/>
        </p:nvSpPr>
        <p:spPr bwMode="auto">
          <a:xfrm>
            <a:off x="2314575" y="2292779"/>
            <a:ext cx="63325" cy="6320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91" name="Freeform 2"/>
          <p:cNvSpPr/>
          <p:nvPr/>
        </p:nvSpPr>
        <p:spPr bwMode="auto">
          <a:xfrm>
            <a:off x="1435171" y="1325432"/>
            <a:ext cx="2146896" cy="1700474"/>
          </a:xfrm>
          <a:custGeom>
            <a:avLst/>
            <a:gdLst>
              <a:gd name="T0" fmla="*/ 0 w 5222751"/>
              <a:gd name="T1" fmla="*/ 3059107 h 3537383"/>
              <a:gd name="T2" fmla="*/ 1006714 w 5222751"/>
              <a:gd name="T3" fmla="*/ 2932617 h 3537383"/>
              <a:gd name="T4" fmla="*/ 1332127 w 5222751"/>
              <a:gd name="T5" fmla="*/ 2053189 h 3537383"/>
              <a:gd name="T6" fmla="*/ 1899141 w 5222751"/>
              <a:gd name="T7" fmla="*/ 1 h 3537383"/>
              <a:gd name="T8" fmla="*/ 2432930 w 5222751"/>
              <a:gd name="T9" fmla="*/ 2052405 h 3537383"/>
              <a:gd name="T10" fmla="*/ 2749059 w 5222751"/>
              <a:gd name="T11" fmla="*/ 2932627 h 3537383"/>
              <a:gd name="T12" fmla="*/ 3875289 w 5222751"/>
              <a:gd name="T13" fmla="*/ 3070482 h 353738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222751" h="3537383">
                <a:moveTo>
                  <a:pt x="0" y="3519791"/>
                </a:moveTo>
                <a:cubicBezTo>
                  <a:pt x="349365" y="3488143"/>
                  <a:pt x="1057536" y="3567154"/>
                  <a:pt x="1356755" y="3374253"/>
                </a:cubicBezTo>
                <a:cubicBezTo>
                  <a:pt x="1655974" y="3181353"/>
                  <a:pt x="1672692" y="2946913"/>
                  <a:pt x="1795316" y="2362388"/>
                </a:cubicBezTo>
                <a:cubicBezTo>
                  <a:pt x="1917940" y="1777863"/>
                  <a:pt x="2312224" y="151"/>
                  <a:pt x="2559484" y="1"/>
                </a:cubicBezTo>
                <a:cubicBezTo>
                  <a:pt x="2806744" y="-149"/>
                  <a:pt x="3139856" y="1788033"/>
                  <a:pt x="3278875" y="2361486"/>
                </a:cubicBezTo>
                <a:cubicBezTo>
                  <a:pt x="3417894" y="2934939"/>
                  <a:pt x="3398241" y="3167957"/>
                  <a:pt x="3704924" y="3374264"/>
                </a:cubicBezTo>
                <a:cubicBezTo>
                  <a:pt x="4011607" y="3580571"/>
                  <a:pt x="4917892" y="3532285"/>
                  <a:pt x="5222751" y="353288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" name="文本框 64"/>
          <p:cNvSpPr txBox="1"/>
          <p:nvPr/>
        </p:nvSpPr>
        <p:spPr>
          <a:xfrm>
            <a:off x="4282209" y="3048253"/>
            <a:ext cx="4785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RMS angular dispersion caused by beam separation at different positions :</a:t>
            </a:r>
            <a:endParaRPr lang="zh-CN" altLang="en-US" sz="1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6" name="对象 65"/>
          <p:cNvGraphicFramePr>
            <a:graphicFrameLocks noChangeAspect="1"/>
          </p:cNvGraphicFramePr>
          <p:nvPr/>
        </p:nvGraphicFramePr>
        <p:xfrm>
          <a:off x="4817165" y="3620829"/>
          <a:ext cx="3715711" cy="6315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8" name="Equation" r:id="rId10" imgW="77114400" imgH="13106400" progId="">
                  <p:embed/>
                </p:oleObj>
              </mc:Choice>
              <mc:Fallback>
                <p:oleObj name="Equation" r:id="rId10" imgW="77114400" imgH="13106400" progId="">
                  <p:embed/>
                  <p:pic>
                    <p:nvPicPr>
                      <p:cNvPr id="0" name="Picture 1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7165" y="3620829"/>
                        <a:ext cx="3715711" cy="6315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" name="文本框 78"/>
          <p:cNvSpPr txBox="1"/>
          <p:nvPr/>
        </p:nvSpPr>
        <p:spPr>
          <a:xfrm>
            <a:off x="4283968" y="4499796"/>
            <a:ext cx="23133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RMS</a:t>
            </a:r>
            <a:r>
              <a:rPr lang="zh-CN" altLang="en-US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emittance growth:</a:t>
            </a:r>
          </a:p>
        </p:txBody>
      </p:sp>
      <p:graphicFrame>
        <p:nvGraphicFramePr>
          <p:cNvPr id="80" name="对象 79"/>
          <p:cNvGraphicFramePr>
            <a:graphicFrameLocks noChangeAspect="1"/>
          </p:cNvGraphicFramePr>
          <p:nvPr/>
        </p:nvGraphicFramePr>
        <p:xfrm>
          <a:off x="6675021" y="4351066"/>
          <a:ext cx="1740289" cy="605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9" name="Equation" r:id="rId12" imgW="31089600" imgH="12496800" progId="">
                  <p:embed/>
                </p:oleObj>
              </mc:Choice>
              <mc:Fallback>
                <p:oleObj name="Equation" r:id="rId12" imgW="31089600" imgH="12496800" progId="">
                  <p:embed/>
                  <p:pic>
                    <p:nvPicPr>
                      <p:cNvPr id="0" name="Picture 1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5021" y="4351066"/>
                        <a:ext cx="1740289" cy="6052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13</a:t>
            </a:fld>
            <a:endParaRPr lang="en-US" altLang="zh-CN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/>
          <p:cNvSpPr txBox="1"/>
          <p:nvPr/>
        </p:nvSpPr>
        <p:spPr>
          <a:xfrm>
            <a:off x="642910" y="160718"/>
            <a:ext cx="7772400" cy="3948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algn="ctr"/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Design requirements for the stripping magnet</a:t>
            </a:r>
            <a:endParaRPr lang="zh-CN" alt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0" y="915566"/>
            <a:ext cx="4067944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Constraints for the new dipole magnet: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1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The magnetic field stripping rate in the region below 1.4T is about 7% or less; its effect on increasing the gradient is limited.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1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The fringe field stripping rate exceeds 90%.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1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The main optimization is the gradient of the magnetic field between 1.4T and 1.8T.</a:t>
            </a:r>
            <a:endParaRPr lang="en-US" altLang="zh-CN" sz="13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表格 4"/>
          <p:cNvGraphicFramePr>
            <a:graphicFrameLocks noGrp="1"/>
          </p:cNvGraphicFramePr>
          <p:nvPr/>
        </p:nvGraphicFramePr>
        <p:xfrm>
          <a:off x="323528" y="3363513"/>
          <a:ext cx="3643338" cy="1341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5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76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706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Range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gradient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06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Lower than 1.4 T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altLang="zh-CN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80T/m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06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 T-1.8 T</a:t>
                      </a:r>
                      <a:endParaRPr lang="zh-CN" altLang="en-US" sz="1600" b="1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altLang="zh-CN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60T/m</a:t>
                      </a:r>
                      <a:endParaRPr lang="zh-CN" altLang="en-US" sz="1600" b="1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06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Upper than 1.8 T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altLang="zh-CN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20T/m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14</a:t>
            </a:fld>
            <a:endParaRPr lang="en-US" altLang="zh-CN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752" y="987574"/>
            <a:ext cx="4993694" cy="381642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642910" y="160718"/>
            <a:ext cx="7772400" cy="342900"/>
          </a:xfrm>
        </p:spPr>
        <p:txBody>
          <a:bodyPr>
            <a:no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Design goals of the stripping magnet</a:t>
            </a:r>
            <a:endParaRPr lang="zh-CN" alt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5"/>
          <p:cNvSpPr txBox="1"/>
          <p:nvPr/>
        </p:nvSpPr>
        <p:spPr>
          <a:xfrm>
            <a:off x="179824" y="1131590"/>
            <a:ext cx="8784977" cy="294696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The design indicators in the two stages : RMS angular divergence of 3.10 mrad and 1.91 mrad respectively.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The main magnetic field region: between 1.4 T and 1.8 T.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The magnet design should focus on increasing the magnetic field gradient in this region.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When the RMS angular divergence is set to 1.91 mrad, the magnetic field gradients in the main region (1.4 – 1.8 T) must be strictly controlled.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15</a:t>
            </a:fld>
            <a:endParaRPr lang="en-US" altLang="zh-CN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07504" y="817431"/>
            <a:ext cx="50040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Optimization goal: improve the fringe field gradient</a:t>
            </a: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642910" y="51470"/>
            <a:ext cx="7745514" cy="641290"/>
          </a:xfrm>
        </p:spPr>
        <p:txBody>
          <a:bodyPr>
            <a:no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(1) Electromagnet</a:t>
            </a:r>
            <a:endParaRPr lang="zh-CN" alt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02" y="2010635"/>
            <a:ext cx="2642156" cy="251721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66713" y="2257178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Magnet</a:t>
            </a:r>
            <a:endParaRPr lang="zh-CN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66713" y="2899686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Coil</a:t>
            </a:r>
            <a:endParaRPr lang="zh-CN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638" y="1923678"/>
            <a:ext cx="2609208" cy="2781203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87656" y="4757574"/>
            <a:ext cx="2723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Full Magnet Geometric Model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29846" y="775987"/>
            <a:ext cx="36973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Methods to improve the fringe field gradient:</a:t>
            </a: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Add shielding bodies</a:t>
            </a: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Adopt unilateral shimming</a:t>
            </a: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Similar to </a:t>
            </a:r>
            <a:r>
              <a:rPr lang="en-US" altLang="zh-CN" sz="16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quadrupole</a:t>
            </a: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chamfering</a:t>
            </a:r>
            <a:endParaRPr lang="zh-CN" altLang="en-US" sz="1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081279" y="4757573"/>
            <a:ext cx="2723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1/8 Magnet Geometric Model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图片 62"/>
          <p:cNvPicPr/>
          <p:nvPr/>
        </p:nvPicPr>
        <p:blipFill>
          <a:blip r:embed="rId4"/>
          <a:stretch>
            <a:fillRect/>
          </a:stretch>
        </p:blipFill>
        <p:spPr>
          <a:xfrm>
            <a:off x="6148957" y="2741325"/>
            <a:ext cx="2883932" cy="229811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42910" y="160718"/>
            <a:ext cx="7772400" cy="342900"/>
          </a:xfrm>
        </p:spPr>
        <p:txBody>
          <a:bodyPr>
            <a:no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Design of the stripping electromagnet</a:t>
            </a:r>
            <a:endParaRPr lang="zh-CN" alt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85785" y="899869"/>
            <a:ext cx="3354662" cy="25676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47520" y="3304511"/>
            <a:ext cx="2448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RMS angular divergence V.S. magnet aperture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640" y="843558"/>
            <a:ext cx="3240360" cy="243027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670741" y="3335243"/>
            <a:ext cx="2293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Magnetic field distribution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9512" y="3827591"/>
            <a:ext cx="8784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Times New Roman" panose="02020603050405020304" pitchFamily="18" charset="0"/>
              </a:rPr>
              <a:t>When the aperture of the electromagnet is 26 mm, the peak magnetic field gradient does not exceed 40 T/m, which fails to meet the second-stage design requirement of the RMS angular divergence (1.91 mrad). Therefore, a new design of permanent magnets need to be studied.</a:t>
            </a:r>
            <a:endParaRPr lang="zh-CN" altLang="en-US" sz="1600" dirty="0">
              <a:latin typeface="Times New Roman" panose="02020603050405020304" pitchFamily="18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7619"/>
            <a:ext cx="2947152" cy="237621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23185" y="3303844"/>
            <a:ext cx="2623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RMS angular divergence during the magnet iteration process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17</a:t>
            </a:fld>
            <a:endParaRPr lang="en-US" altLang="zh-CN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/>
          <p:cNvSpPr txBox="1"/>
          <p:nvPr/>
        </p:nvSpPr>
        <p:spPr>
          <a:xfrm>
            <a:off x="642910" y="160718"/>
            <a:ext cx="7772400" cy="342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algn="ctr"/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(2)  Permanent magnet</a:t>
            </a:r>
            <a:endParaRPr lang="zh-CN" alt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"/>
          <p:cNvPicPr/>
          <p:nvPr/>
        </p:nvPicPr>
        <p:blipFill rotWithShape="1">
          <a:blip r:embed="rId4"/>
          <a:srcRect r="71807"/>
          <a:stretch>
            <a:fillRect/>
          </a:stretch>
        </p:blipFill>
        <p:spPr>
          <a:xfrm>
            <a:off x="7432994" y="2297921"/>
            <a:ext cx="1684412" cy="2736304"/>
          </a:xfrm>
          <a:prstGeom prst="rect">
            <a:avLst/>
          </a:prstGeom>
        </p:spPr>
      </p:pic>
      <p:grpSp>
        <p:nvGrpSpPr>
          <p:cNvPr id="12" name="组合 11"/>
          <p:cNvGrpSpPr>
            <a:grpSpLocks noChangeAspect="1"/>
          </p:cNvGrpSpPr>
          <p:nvPr/>
        </p:nvGrpSpPr>
        <p:grpSpPr>
          <a:xfrm>
            <a:off x="44476" y="2297444"/>
            <a:ext cx="2857038" cy="2868037"/>
            <a:chOff x="-6858" y="5868"/>
            <a:chExt cx="4806253" cy="4824754"/>
          </a:xfrm>
        </p:grpSpPr>
        <p:grpSp>
          <p:nvGrpSpPr>
            <p:cNvPr id="13" name="组合 12"/>
            <p:cNvGrpSpPr/>
            <p:nvPr/>
          </p:nvGrpSpPr>
          <p:grpSpPr>
            <a:xfrm>
              <a:off x="-6858" y="5868"/>
              <a:ext cx="4806253" cy="4824754"/>
              <a:chOff x="3063875" y="748754"/>
              <a:chExt cx="5094285" cy="5037758"/>
            </a:xfrm>
          </p:grpSpPr>
          <p:grpSp>
            <p:nvGrpSpPr>
              <p:cNvPr id="62" name="组合 61"/>
              <p:cNvGrpSpPr/>
              <p:nvPr/>
            </p:nvGrpSpPr>
            <p:grpSpPr>
              <a:xfrm>
                <a:off x="3311525" y="1000125"/>
                <a:ext cx="2155825" cy="2152650"/>
                <a:chOff x="3311525" y="1000125"/>
                <a:chExt cx="2155825" cy="2152650"/>
              </a:xfrm>
            </p:grpSpPr>
            <p:sp>
              <p:nvSpPr>
                <p:cNvPr id="79" name="任意多边形: 形状 26"/>
                <p:cNvSpPr/>
                <p:nvPr/>
              </p:nvSpPr>
              <p:spPr bwMode="auto">
                <a:xfrm>
                  <a:off x="3311525" y="1000125"/>
                  <a:ext cx="2155825" cy="2152650"/>
                </a:xfrm>
                <a:custGeom>
                  <a:avLst/>
                  <a:gdLst>
                    <a:gd name="connsiteX0" fmla="*/ 0 w 2155825"/>
                    <a:gd name="connsiteY0" fmla="*/ 1898650 h 2152650"/>
                    <a:gd name="connsiteX1" fmla="*/ 149225 w 2155825"/>
                    <a:gd name="connsiteY1" fmla="*/ 1349375 h 2152650"/>
                    <a:gd name="connsiteX2" fmla="*/ 438150 w 2155825"/>
                    <a:gd name="connsiteY2" fmla="*/ 850900 h 2152650"/>
                    <a:gd name="connsiteX3" fmla="*/ 841375 w 2155825"/>
                    <a:gd name="connsiteY3" fmla="*/ 441325 h 2152650"/>
                    <a:gd name="connsiteX4" fmla="*/ 1346200 w 2155825"/>
                    <a:gd name="connsiteY4" fmla="*/ 149225 h 2152650"/>
                    <a:gd name="connsiteX5" fmla="*/ 1901825 w 2155825"/>
                    <a:gd name="connsiteY5" fmla="*/ 0 h 2152650"/>
                    <a:gd name="connsiteX6" fmla="*/ 2155825 w 2155825"/>
                    <a:gd name="connsiteY6" fmla="*/ 1917700 h 2152650"/>
                    <a:gd name="connsiteX7" fmla="*/ 2092325 w 2155825"/>
                    <a:gd name="connsiteY7" fmla="*/ 1939925 h 2152650"/>
                    <a:gd name="connsiteX8" fmla="*/ 1355725 w 2155825"/>
                    <a:gd name="connsiteY8" fmla="*/ 149225 h 2152650"/>
                    <a:gd name="connsiteX9" fmla="*/ 847725 w 2155825"/>
                    <a:gd name="connsiteY9" fmla="*/ 441325 h 2152650"/>
                    <a:gd name="connsiteX10" fmla="*/ 2025650 w 2155825"/>
                    <a:gd name="connsiteY10" fmla="*/ 1978025 h 2152650"/>
                    <a:gd name="connsiteX11" fmla="*/ 1981200 w 2155825"/>
                    <a:gd name="connsiteY11" fmla="*/ 2028825 h 2152650"/>
                    <a:gd name="connsiteX12" fmla="*/ 447675 w 2155825"/>
                    <a:gd name="connsiteY12" fmla="*/ 847725 h 2152650"/>
                    <a:gd name="connsiteX13" fmla="*/ 152400 w 2155825"/>
                    <a:gd name="connsiteY13" fmla="*/ 1349375 h 2152650"/>
                    <a:gd name="connsiteX14" fmla="*/ 1939925 w 2155825"/>
                    <a:gd name="connsiteY14" fmla="*/ 2082800 h 2152650"/>
                    <a:gd name="connsiteX15" fmla="*/ 1927225 w 2155825"/>
                    <a:gd name="connsiteY15" fmla="*/ 2152650 h 2152650"/>
                    <a:gd name="connsiteX16" fmla="*/ 0 w 2155825"/>
                    <a:gd name="connsiteY16" fmla="*/ 1898650 h 2152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55825" h="2152650">
                      <a:moveTo>
                        <a:pt x="0" y="1898650"/>
                      </a:moveTo>
                      <a:lnTo>
                        <a:pt x="149225" y="1349375"/>
                      </a:lnTo>
                      <a:lnTo>
                        <a:pt x="438150" y="850900"/>
                      </a:lnTo>
                      <a:lnTo>
                        <a:pt x="841375" y="441325"/>
                      </a:lnTo>
                      <a:lnTo>
                        <a:pt x="1346200" y="149225"/>
                      </a:lnTo>
                      <a:lnTo>
                        <a:pt x="1901825" y="0"/>
                      </a:lnTo>
                      <a:lnTo>
                        <a:pt x="2155825" y="1917700"/>
                      </a:lnTo>
                      <a:lnTo>
                        <a:pt x="2092325" y="1939925"/>
                      </a:lnTo>
                      <a:lnTo>
                        <a:pt x="1355725" y="149225"/>
                      </a:lnTo>
                      <a:lnTo>
                        <a:pt x="847725" y="441325"/>
                      </a:lnTo>
                      <a:lnTo>
                        <a:pt x="2025650" y="1978025"/>
                      </a:lnTo>
                      <a:lnTo>
                        <a:pt x="1981200" y="2028825"/>
                      </a:lnTo>
                      <a:lnTo>
                        <a:pt x="447675" y="847725"/>
                      </a:lnTo>
                      <a:lnTo>
                        <a:pt x="152400" y="1349375"/>
                      </a:lnTo>
                      <a:lnTo>
                        <a:pt x="1939925" y="2082800"/>
                      </a:lnTo>
                      <a:lnTo>
                        <a:pt x="1927225" y="2152650"/>
                      </a:lnTo>
                      <a:lnTo>
                        <a:pt x="0" y="189865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tailEnd type="triangle" w="med" len="med"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80" name="直接连接符 79"/>
                <p:cNvCxnSpPr>
                  <a:stCxn id="79" idx="10"/>
                  <a:endCxn id="79" idx="7"/>
                </p:cNvCxnSpPr>
                <p:nvPr/>
              </p:nvCxnSpPr>
              <p:spPr>
                <a:xfrm flipV="1">
                  <a:off x="5337175" y="2940050"/>
                  <a:ext cx="66675" cy="381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直接连接符 80"/>
                <p:cNvCxnSpPr>
                  <a:stCxn id="79" idx="14"/>
                  <a:endCxn id="79" idx="11"/>
                </p:cNvCxnSpPr>
                <p:nvPr/>
              </p:nvCxnSpPr>
              <p:spPr>
                <a:xfrm flipV="1">
                  <a:off x="5251450" y="3028950"/>
                  <a:ext cx="41275" cy="5397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3" name="组合 62"/>
              <p:cNvGrpSpPr>
                <a:grpSpLocks noChangeAspect="1"/>
              </p:cNvGrpSpPr>
              <p:nvPr/>
            </p:nvGrpSpPr>
            <p:grpSpPr>
              <a:xfrm rot="4500000">
                <a:off x="5213020" y="750342"/>
                <a:ext cx="2155825" cy="2152650"/>
                <a:chOff x="3311525" y="1000125"/>
                <a:chExt cx="2155825" cy="2152650"/>
              </a:xfrm>
            </p:grpSpPr>
            <p:sp>
              <p:nvSpPr>
                <p:cNvPr id="76" name="任意多边形: 形状 23"/>
                <p:cNvSpPr/>
                <p:nvPr/>
              </p:nvSpPr>
              <p:spPr bwMode="auto">
                <a:xfrm>
                  <a:off x="3311525" y="1000125"/>
                  <a:ext cx="2155825" cy="2152650"/>
                </a:xfrm>
                <a:custGeom>
                  <a:avLst/>
                  <a:gdLst>
                    <a:gd name="connsiteX0" fmla="*/ 0 w 2155825"/>
                    <a:gd name="connsiteY0" fmla="*/ 1898650 h 2152650"/>
                    <a:gd name="connsiteX1" fmla="*/ 149225 w 2155825"/>
                    <a:gd name="connsiteY1" fmla="*/ 1349375 h 2152650"/>
                    <a:gd name="connsiteX2" fmla="*/ 438150 w 2155825"/>
                    <a:gd name="connsiteY2" fmla="*/ 850900 h 2152650"/>
                    <a:gd name="connsiteX3" fmla="*/ 841375 w 2155825"/>
                    <a:gd name="connsiteY3" fmla="*/ 441325 h 2152650"/>
                    <a:gd name="connsiteX4" fmla="*/ 1346200 w 2155825"/>
                    <a:gd name="connsiteY4" fmla="*/ 149225 h 2152650"/>
                    <a:gd name="connsiteX5" fmla="*/ 1901825 w 2155825"/>
                    <a:gd name="connsiteY5" fmla="*/ 0 h 2152650"/>
                    <a:gd name="connsiteX6" fmla="*/ 2155825 w 2155825"/>
                    <a:gd name="connsiteY6" fmla="*/ 1917700 h 2152650"/>
                    <a:gd name="connsiteX7" fmla="*/ 2092325 w 2155825"/>
                    <a:gd name="connsiteY7" fmla="*/ 1939925 h 2152650"/>
                    <a:gd name="connsiteX8" fmla="*/ 1355725 w 2155825"/>
                    <a:gd name="connsiteY8" fmla="*/ 149225 h 2152650"/>
                    <a:gd name="connsiteX9" fmla="*/ 847725 w 2155825"/>
                    <a:gd name="connsiteY9" fmla="*/ 441325 h 2152650"/>
                    <a:gd name="connsiteX10" fmla="*/ 2025650 w 2155825"/>
                    <a:gd name="connsiteY10" fmla="*/ 1978025 h 2152650"/>
                    <a:gd name="connsiteX11" fmla="*/ 1981200 w 2155825"/>
                    <a:gd name="connsiteY11" fmla="*/ 2028825 h 2152650"/>
                    <a:gd name="connsiteX12" fmla="*/ 447675 w 2155825"/>
                    <a:gd name="connsiteY12" fmla="*/ 847725 h 2152650"/>
                    <a:gd name="connsiteX13" fmla="*/ 152400 w 2155825"/>
                    <a:gd name="connsiteY13" fmla="*/ 1349375 h 2152650"/>
                    <a:gd name="connsiteX14" fmla="*/ 1939925 w 2155825"/>
                    <a:gd name="connsiteY14" fmla="*/ 2082800 h 2152650"/>
                    <a:gd name="connsiteX15" fmla="*/ 1927225 w 2155825"/>
                    <a:gd name="connsiteY15" fmla="*/ 2152650 h 2152650"/>
                    <a:gd name="connsiteX16" fmla="*/ 0 w 2155825"/>
                    <a:gd name="connsiteY16" fmla="*/ 1898650 h 2152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55825" h="2152650">
                      <a:moveTo>
                        <a:pt x="0" y="1898650"/>
                      </a:moveTo>
                      <a:lnTo>
                        <a:pt x="149225" y="1349375"/>
                      </a:lnTo>
                      <a:lnTo>
                        <a:pt x="438150" y="850900"/>
                      </a:lnTo>
                      <a:lnTo>
                        <a:pt x="841375" y="441325"/>
                      </a:lnTo>
                      <a:lnTo>
                        <a:pt x="1346200" y="149225"/>
                      </a:lnTo>
                      <a:lnTo>
                        <a:pt x="1901825" y="0"/>
                      </a:lnTo>
                      <a:lnTo>
                        <a:pt x="2155825" y="1917700"/>
                      </a:lnTo>
                      <a:lnTo>
                        <a:pt x="2092325" y="1939925"/>
                      </a:lnTo>
                      <a:lnTo>
                        <a:pt x="1355725" y="149225"/>
                      </a:lnTo>
                      <a:lnTo>
                        <a:pt x="847725" y="441325"/>
                      </a:lnTo>
                      <a:lnTo>
                        <a:pt x="2025650" y="1978025"/>
                      </a:lnTo>
                      <a:lnTo>
                        <a:pt x="1981200" y="2028825"/>
                      </a:lnTo>
                      <a:lnTo>
                        <a:pt x="447675" y="847725"/>
                      </a:lnTo>
                      <a:lnTo>
                        <a:pt x="152400" y="1349375"/>
                      </a:lnTo>
                      <a:lnTo>
                        <a:pt x="1939925" y="2082800"/>
                      </a:lnTo>
                      <a:lnTo>
                        <a:pt x="1927225" y="2152650"/>
                      </a:lnTo>
                      <a:lnTo>
                        <a:pt x="0" y="189865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tailEnd type="triangle" w="med" len="med"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77" name="直接连接符 76"/>
                <p:cNvCxnSpPr>
                  <a:stCxn id="76" idx="10"/>
                  <a:endCxn id="76" idx="7"/>
                </p:cNvCxnSpPr>
                <p:nvPr/>
              </p:nvCxnSpPr>
              <p:spPr>
                <a:xfrm flipV="1">
                  <a:off x="5337175" y="2940050"/>
                  <a:ext cx="66675" cy="381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直接连接符 77"/>
                <p:cNvCxnSpPr>
                  <a:stCxn id="76" idx="14"/>
                  <a:endCxn id="76" idx="11"/>
                </p:cNvCxnSpPr>
                <p:nvPr/>
              </p:nvCxnSpPr>
              <p:spPr>
                <a:xfrm flipV="1">
                  <a:off x="5251450" y="3028950"/>
                  <a:ext cx="41275" cy="5397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4" name="组合 63"/>
              <p:cNvGrpSpPr/>
              <p:nvPr/>
            </p:nvGrpSpPr>
            <p:grpSpPr>
              <a:xfrm rot="-4500000">
                <a:off x="3062287" y="2903612"/>
                <a:ext cx="2155825" cy="2152650"/>
                <a:chOff x="3311525" y="1000125"/>
                <a:chExt cx="2155825" cy="2152650"/>
              </a:xfrm>
            </p:grpSpPr>
            <p:sp>
              <p:nvSpPr>
                <p:cNvPr id="73" name="任意多边形: 形状 20"/>
                <p:cNvSpPr/>
                <p:nvPr/>
              </p:nvSpPr>
              <p:spPr bwMode="auto">
                <a:xfrm>
                  <a:off x="3311525" y="1000125"/>
                  <a:ext cx="2155825" cy="2152650"/>
                </a:xfrm>
                <a:custGeom>
                  <a:avLst/>
                  <a:gdLst>
                    <a:gd name="connsiteX0" fmla="*/ 0 w 2155825"/>
                    <a:gd name="connsiteY0" fmla="*/ 1898650 h 2152650"/>
                    <a:gd name="connsiteX1" fmla="*/ 149225 w 2155825"/>
                    <a:gd name="connsiteY1" fmla="*/ 1349375 h 2152650"/>
                    <a:gd name="connsiteX2" fmla="*/ 438150 w 2155825"/>
                    <a:gd name="connsiteY2" fmla="*/ 850900 h 2152650"/>
                    <a:gd name="connsiteX3" fmla="*/ 841375 w 2155825"/>
                    <a:gd name="connsiteY3" fmla="*/ 441325 h 2152650"/>
                    <a:gd name="connsiteX4" fmla="*/ 1346200 w 2155825"/>
                    <a:gd name="connsiteY4" fmla="*/ 149225 h 2152650"/>
                    <a:gd name="connsiteX5" fmla="*/ 1901825 w 2155825"/>
                    <a:gd name="connsiteY5" fmla="*/ 0 h 2152650"/>
                    <a:gd name="connsiteX6" fmla="*/ 2155825 w 2155825"/>
                    <a:gd name="connsiteY6" fmla="*/ 1917700 h 2152650"/>
                    <a:gd name="connsiteX7" fmla="*/ 2092325 w 2155825"/>
                    <a:gd name="connsiteY7" fmla="*/ 1939925 h 2152650"/>
                    <a:gd name="connsiteX8" fmla="*/ 1355725 w 2155825"/>
                    <a:gd name="connsiteY8" fmla="*/ 149225 h 2152650"/>
                    <a:gd name="connsiteX9" fmla="*/ 847725 w 2155825"/>
                    <a:gd name="connsiteY9" fmla="*/ 441325 h 2152650"/>
                    <a:gd name="connsiteX10" fmla="*/ 2025650 w 2155825"/>
                    <a:gd name="connsiteY10" fmla="*/ 1978025 h 2152650"/>
                    <a:gd name="connsiteX11" fmla="*/ 1981200 w 2155825"/>
                    <a:gd name="connsiteY11" fmla="*/ 2028825 h 2152650"/>
                    <a:gd name="connsiteX12" fmla="*/ 447675 w 2155825"/>
                    <a:gd name="connsiteY12" fmla="*/ 847725 h 2152650"/>
                    <a:gd name="connsiteX13" fmla="*/ 152400 w 2155825"/>
                    <a:gd name="connsiteY13" fmla="*/ 1349375 h 2152650"/>
                    <a:gd name="connsiteX14" fmla="*/ 1939925 w 2155825"/>
                    <a:gd name="connsiteY14" fmla="*/ 2082800 h 2152650"/>
                    <a:gd name="connsiteX15" fmla="*/ 1927225 w 2155825"/>
                    <a:gd name="connsiteY15" fmla="*/ 2152650 h 2152650"/>
                    <a:gd name="connsiteX16" fmla="*/ 0 w 2155825"/>
                    <a:gd name="connsiteY16" fmla="*/ 1898650 h 2152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55825" h="2152650">
                      <a:moveTo>
                        <a:pt x="0" y="1898650"/>
                      </a:moveTo>
                      <a:lnTo>
                        <a:pt x="149225" y="1349375"/>
                      </a:lnTo>
                      <a:lnTo>
                        <a:pt x="438150" y="850900"/>
                      </a:lnTo>
                      <a:lnTo>
                        <a:pt x="841375" y="441325"/>
                      </a:lnTo>
                      <a:lnTo>
                        <a:pt x="1346200" y="149225"/>
                      </a:lnTo>
                      <a:lnTo>
                        <a:pt x="1901825" y="0"/>
                      </a:lnTo>
                      <a:lnTo>
                        <a:pt x="2155825" y="1917700"/>
                      </a:lnTo>
                      <a:lnTo>
                        <a:pt x="2092325" y="1939925"/>
                      </a:lnTo>
                      <a:lnTo>
                        <a:pt x="1355725" y="149225"/>
                      </a:lnTo>
                      <a:lnTo>
                        <a:pt x="847725" y="441325"/>
                      </a:lnTo>
                      <a:lnTo>
                        <a:pt x="2025650" y="1978025"/>
                      </a:lnTo>
                      <a:lnTo>
                        <a:pt x="1981200" y="2028825"/>
                      </a:lnTo>
                      <a:lnTo>
                        <a:pt x="447675" y="847725"/>
                      </a:lnTo>
                      <a:lnTo>
                        <a:pt x="152400" y="1349375"/>
                      </a:lnTo>
                      <a:lnTo>
                        <a:pt x="1939925" y="2082800"/>
                      </a:lnTo>
                      <a:lnTo>
                        <a:pt x="1927225" y="2152650"/>
                      </a:lnTo>
                      <a:lnTo>
                        <a:pt x="0" y="189865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tailEnd type="triangle" w="med" len="med"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74" name="直接连接符 73"/>
                <p:cNvCxnSpPr>
                  <a:stCxn id="73" idx="10"/>
                  <a:endCxn id="73" idx="7"/>
                </p:cNvCxnSpPr>
                <p:nvPr/>
              </p:nvCxnSpPr>
              <p:spPr>
                <a:xfrm flipV="1">
                  <a:off x="5337175" y="2940050"/>
                  <a:ext cx="66675" cy="381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直接连接符 74"/>
                <p:cNvCxnSpPr>
                  <a:stCxn id="73" idx="14"/>
                  <a:endCxn id="73" idx="11"/>
                </p:cNvCxnSpPr>
                <p:nvPr/>
              </p:nvCxnSpPr>
              <p:spPr>
                <a:xfrm flipV="1">
                  <a:off x="5251450" y="3028950"/>
                  <a:ext cx="41275" cy="5397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5" name="组合 64"/>
              <p:cNvGrpSpPr/>
              <p:nvPr/>
            </p:nvGrpSpPr>
            <p:grpSpPr>
              <a:xfrm rot="-9000000">
                <a:off x="4833936" y="3633862"/>
                <a:ext cx="2155825" cy="2152650"/>
                <a:chOff x="3311525" y="1000125"/>
                <a:chExt cx="2155825" cy="2152650"/>
              </a:xfrm>
            </p:grpSpPr>
            <p:sp>
              <p:nvSpPr>
                <p:cNvPr id="70" name="任意多边形: 形状 17"/>
                <p:cNvSpPr/>
                <p:nvPr/>
              </p:nvSpPr>
              <p:spPr bwMode="auto">
                <a:xfrm>
                  <a:off x="3311525" y="1000125"/>
                  <a:ext cx="2155825" cy="2152650"/>
                </a:xfrm>
                <a:custGeom>
                  <a:avLst/>
                  <a:gdLst>
                    <a:gd name="connsiteX0" fmla="*/ 0 w 2155825"/>
                    <a:gd name="connsiteY0" fmla="*/ 1898650 h 2152650"/>
                    <a:gd name="connsiteX1" fmla="*/ 149225 w 2155825"/>
                    <a:gd name="connsiteY1" fmla="*/ 1349375 h 2152650"/>
                    <a:gd name="connsiteX2" fmla="*/ 438150 w 2155825"/>
                    <a:gd name="connsiteY2" fmla="*/ 850900 h 2152650"/>
                    <a:gd name="connsiteX3" fmla="*/ 841375 w 2155825"/>
                    <a:gd name="connsiteY3" fmla="*/ 441325 h 2152650"/>
                    <a:gd name="connsiteX4" fmla="*/ 1346200 w 2155825"/>
                    <a:gd name="connsiteY4" fmla="*/ 149225 h 2152650"/>
                    <a:gd name="connsiteX5" fmla="*/ 1901825 w 2155825"/>
                    <a:gd name="connsiteY5" fmla="*/ 0 h 2152650"/>
                    <a:gd name="connsiteX6" fmla="*/ 2155825 w 2155825"/>
                    <a:gd name="connsiteY6" fmla="*/ 1917700 h 2152650"/>
                    <a:gd name="connsiteX7" fmla="*/ 2092325 w 2155825"/>
                    <a:gd name="connsiteY7" fmla="*/ 1939925 h 2152650"/>
                    <a:gd name="connsiteX8" fmla="*/ 1355725 w 2155825"/>
                    <a:gd name="connsiteY8" fmla="*/ 149225 h 2152650"/>
                    <a:gd name="connsiteX9" fmla="*/ 847725 w 2155825"/>
                    <a:gd name="connsiteY9" fmla="*/ 441325 h 2152650"/>
                    <a:gd name="connsiteX10" fmla="*/ 2025650 w 2155825"/>
                    <a:gd name="connsiteY10" fmla="*/ 1978025 h 2152650"/>
                    <a:gd name="connsiteX11" fmla="*/ 1981200 w 2155825"/>
                    <a:gd name="connsiteY11" fmla="*/ 2028825 h 2152650"/>
                    <a:gd name="connsiteX12" fmla="*/ 447675 w 2155825"/>
                    <a:gd name="connsiteY12" fmla="*/ 847725 h 2152650"/>
                    <a:gd name="connsiteX13" fmla="*/ 152400 w 2155825"/>
                    <a:gd name="connsiteY13" fmla="*/ 1349375 h 2152650"/>
                    <a:gd name="connsiteX14" fmla="*/ 1939925 w 2155825"/>
                    <a:gd name="connsiteY14" fmla="*/ 2082800 h 2152650"/>
                    <a:gd name="connsiteX15" fmla="*/ 1927225 w 2155825"/>
                    <a:gd name="connsiteY15" fmla="*/ 2152650 h 2152650"/>
                    <a:gd name="connsiteX16" fmla="*/ 0 w 2155825"/>
                    <a:gd name="connsiteY16" fmla="*/ 1898650 h 2152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55825" h="2152650">
                      <a:moveTo>
                        <a:pt x="0" y="1898650"/>
                      </a:moveTo>
                      <a:lnTo>
                        <a:pt x="149225" y="1349375"/>
                      </a:lnTo>
                      <a:lnTo>
                        <a:pt x="438150" y="850900"/>
                      </a:lnTo>
                      <a:lnTo>
                        <a:pt x="841375" y="441325"/>
                      </a:lnTo>
                      <a:lnTo>
                        <a:pt x="1346200" y="149225"/>
                      </a:lnTo>
                      <a:lnTo>
                        <a:pt x="1901825" y="0"/>
                      </a:lnTo>
                      <a:lnTo>
                        <a:pt x="2155825" y="1917700"/>
                      </a:lnTo>
                      <a:lnTo>
                        <a:pt x="2092325" y="1939925"/>
                      </a:lnTo>
                      <a:lnTo>
                        <a:pt x="1355725" y="149225"/>
                      </a:lnTo>
                      <a:lnTo>
                        <a:pt x="847725" y="441325"/>
                      </a:lnTo>
                      <a:lnTo>
                        <a:pt x="2025650" y="1978025"/>
                      </a:lnTo>
                      <a:lnTo>
                        <a:pt x="1981200" y="2028825"/>
                      </a:lnTo>
                      <a:lnTo>
                        <a:pt x="447675" y="847725"/>
                      </a:lnTo>
                      <a:lnTo>
                        <a:pt x="152400" y="1349375"/>
                      </a:lnTo>
                      <a:lnTo>
                        <a:pt x="1939925" y="2082800"/>
                      </a:lnTo>
                      <a:lnTo>
                        <a:pt x="1927225" y="2152650"/>
                      </a:lnTo>
                      <a:lnTo>
                        <a:pt x="0" y="189865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tailEnd type="triangle" w="med" len="med"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71" name="直接连接符 70"/>
                <p:cNvCxnSpPr>
                  <a:stCxn id="70" idx="10"/>
                  <a:endCxn id="70" idx="7"/>
                </p:cNvCxnSpPr>
                <p:nvPr/>
              </p:nvCxnSpPr>
              <p:spPr>
                <a:xfrm flipV="1">
                  <a:off x="5337175" y="2940050"/>
                  <a:ext cx="66675" cy="381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直接连接符 71"/>
                <p:cNvCxnSpPr>
                  <a:stCxn id="70" idx="14"/>
                  <a:endCxn id="70" idx="11"/>
                </p:cNvCxnSpPr>
                <p:nvPr/>
              </p:nvCxnSpPr>
              <p:spPr>
                <a:xfrm flipV="1">
                  <a:off x="5251450" y="3028950"/>
                  <a:ext cx="41275" cy="5397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6" name="组合 65"/>
              <p:cNvGrpSpPr/>
              <p:nvPr/>
            </p:nvGrpSpPr>
            <p:grpSpPr>
              <a:xfrm rot="-13500000">
                <a:off x="6002335" y="2109862"/>
                <a:ext cx="2155825" cy="2152650"/>
                <a:chOff x="3311525" y="1000125"/>
                <a:chExt cx="2155825" cy="2152650"/>
              </a:xfrm>
            </p:grpSpPr>
            <p:sp>
              <p:nvSpPr>
                <p:cNvPr id="67" name="任意多边形: 形状 14"/>
                <p:cNvSpPr/>
                <p:nvPr/>
              </p:nvSpPr>
              <p:spPr bwMode="auto">
                <a:xfrm>
                  <a:off x="3311525" y="1000125"/>
                  <a:ext cx="2155825" cy="2152650"/>
                </a:xfrm>
                <a:custGeom>
                  <a:avLst/>
                  <a:gdLst>
                    <a:gd name="connsiteX0" fmla="*/ 0 w 2155825"/>
                    <a:gd name="connsiteY0" fmla="*/ 1898650 h 2152650"/>
                    <a:gd name="connsiteX1" fmla="*/ 149225 w 2155825"/>
                    <a:gd name="connsiteY1" fmla="*/ 1349375 h 2152650"/>
                    <a:gd name="connsiteX2" fmla="*/ 438150 w 2155825"/>
                    <a:gd name="connsiteY2" fmla="*/ 850900 h 2152650"/>
                    <a:gd name="connsiteX3" fmla="*/ 841375 w 2155825"/>
                    <a:gd name="connsiteY3" fmla="*/ 441325 h 2152650"/>
                    <a:gd name="connsiteX4" fmla="*/ 1346200 w 2155825"/>
                    <a:gd name="connsiteY4" fmla="*/ 149225 h 2152650"/>
                    <a:gd name="connsiteX5" fmla="*/ 1901825 w 2155825"/>
                    <a:gd name="connsiteY5" fmla="*/ 0 h 2152650"/>
                    <a:gd name="connsiteX6" fmla="*/ 2155825 w 2155825"/>
                    <a:gd name="connsiteY6" fmla="*/ 1917700 h 2152650"/>
                    <a:gd name="connsiteX7" fmla="*/ 2092325 w 2155825"/>
                    <a:gd name="connsiteY7" fmla="*/ 1939925 h 2152650"/>
                    <a:gd name="connsiteX8" fmla="*/ 1355725 w 2155825"/>
                    <a:gd name="connsiteY8" fmla="*/ 149225 h 2152650"/>
                    <a:gd name="connsiteX9" fmla="*/ 847725 w 2155825"/>
                    <a:gd name="connsiteY9" fmla="*/ 441325 h 2152650"/>
                    <a:gd name="connsiteX10" fmla="*/ 2025650 w 2155825"/>
                    <a:gd name="connsiteY10" fmla="*/ 1978025 h 2152650"/>
                    <a:gd name="connsiteX11" fmla="*/ 1981200 w 2155825"/>
                    <a:gd name="connsiteY11" fmla="*/ 2028825 h 2152650"/>
                    <a:gd name="connsiteX12" fmla="*/ 447675 w 2155825"/>
                    <a:gd name="connsiteY12" fmla="*/ 847725 h 2152650"/>
                    <a:gd name="connsiteX13" fmla="*/ 152400 w 2155825"/>
                    <a:gd name="connsiteY13" fmla="*/ 1349375 h 2152650"/>
                    <a:gd name="connsiteX14" fmla="*/ 1939925 w 2155825"/>
                    <a:gd name="connsiteY14" fmla="*/ 2082800 h 2152650"/>
                    <a:gd name="connsiteX15" fmla="*/ 1927225 w 2155825"/>
                    <a:gd name="connsiteY15" fmla="*/ 2152650 h 2152650"/>
                    <a:gd name="connsiteX16" fmla="*/ 0 w 2155825"/>
                    <a:gd name="connsiteY16" fmla="*/ 1898650 h 2152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55825" h="2152650">
                      <a:moveTo>
                        <a:pt x="0" y="1898650"/>
                      </a:moveTo>
                      <a:lnTo>
                        <a:pt x="149225" y="1349375"/>
                      </a:lnTo>
                      <a:lnTo>
                        <a:pt x="438150" y="850900"/>
                      </a:lnTo>
                      <a:lnTo>
                        <a:pt x="841375" y="441325"/>
                      </a:lnTo>
                      <a:lnTo>
                        <a:pt x="1346200" y="149225"/>
                      </a:lnTo>
                      <a:lnTo>
                        <a:pt x="1901825" y="0"/>
                      </a:lnTo>
                      <a:lnTo>
                        <a:pt x="2155825" y="1917700"/>
                      </a:lnTo>
                      <a:lnTo>
                        <a:pt x="2092325" y="1939925"/>
                      </a:lnTo>
                      <a:lnTo>
                        <a:pt x="1355725" y="149225"/>
                      </a:lnTo>
                      <a:lnTo>
                        <a:pt x="847725" y="441325"/>
                      </a:lnTo>
                      <a:lnTo>
                        <a:pt x="2025650" y="1978025"/>
                      </a:lnTo>
                      <a:lnTo>
                        <a:pt x="1981200" y="2028825"/>
                      </a:lnTo>
                      <a:lnTo>
                        <a:pt x="447675" y="847725"/>
                      </a:lnTo>
                      <a:lnTo>
                        <a:pt x="152400" y="1349375"/>
                      </a:lnTo>
                      <a:lnTo>
                        <a:pt x="1939925" y="2082800"/>
                      </a:lnTo>
                      <a:lnTo>
                        <a:pt x="1927225" y="2152650"/>
                      </a:lnTo>
                      <a:lnTo>
                        <a:pt x="0" y="189865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tailEnd type="triangle" w="med" len="med"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68" name="直接连接符 67"/>
                <p:cNvCxnSpPr>
                  <a:stCxn id="67" idx="10"/>
                  <a:endCxn id="67" idx="7"/>
                </p:cNvCxnSpPr>
                <p:nvPr/>
              </p:nvCxnSpPr>
              <p:spPr>
                <a:xfrm flipV="1">
                  <a:off x="5337175" y="2940050"/>
                  <a:ext cx="66675" cy="381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直接连接符 68"/>
                <p:cNvCxnSpPr>
                  <a:stCxn id="67" idx="14"/>
                  <a:endCxn id="67" idx="11"/>
                </p:cNvCxnSpPr>
                <p:nvPr/>
              </p:nvCxnSpPr>
              <p:spPr>
                <a:xfrm flipV="1">
                  <a:off x="5251450" y="3028950"/>
                  <a:ext cx="41275" cy="5397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aphicFrame>
          <p:nvGraphicFramePr>
            <p:cNvPr id="14" name="对象 13"/>
            <p:cNvGraphicFramePr>
              <a:graphicFrameLocks noChangeAspect="1"/>
            </p:cNvGraphicFramePr>
            <p:nvPr/>
          </p:nvGraphicFramePr>
          <p:xfrm>
            <a:off x="2224865" y="303575"/>
            <a:ext cx="259395" cy="2343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990" name="Equation" r:id="rId5" imgW="2133600" imgH="3962400" progId="">
                    <p:embed/>
                  </p:oleObj>
                </mc:Choice>
                <mc:Fallback>
                  <p:oleObj name="Equation" r:id="rId5" imgW="2133600" imgH="3962400" progId="">
                    <p:embed/>
                    <p:pic>
                      <p:nvPicPr>
                        <p:cNvPr id="0" name="图片 2267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224865" y="303575"/>
                          <a:ext cx="259395" cy="23439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对象 14"/>
            <p:cNvGraphicFramePr>
              <a:graphicFrameLocks noChangeAspect="1"/>
            </p:cNvGraphicFramePr>
            <p:nvPr/>
          </p:nvGraphicFramePr>
          <p:xfrm>
            <a:off x="2659820" y="375855"/>
            <a:ext cx="369887" cy="2333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991" name="Equation" r:id="rId7" imgW="3048000" imgH="3962400" progId="">
                    <p:embed/>
                  </p:oleObj>
                </mc:Choice>
                <mc:Fallback>
                  <p:oleObj name="Equation" r:id="rId7" imgW="3048000" imgH="3962400" progId="">
                    <p:embed/>
                    <p:pic>
                      <p:nvPicPr>
                        <p:cNvPr id="0" name="图片 22674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659820" y="375855"/>
                          <a:ext cx="369887" cy="233362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对象 15"/>
            <p:cNvGraphicFramePr>
              <a:graphicFrameLocks noChangeAspect="1"/>
            </p:cNvGraphicFramePr>
            <p:nvPr/>
          </p:nvGraphicFramePr>
          <p:xfrm>
            <a:off x="3107495" y="539367"/>
            <a:ext cx="331787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992" name="Equation" r:id="rId9" imgW="2743200" imgH="4267200" progId="">
                    <p:embed/>
                  </p:oleObj>
                </mc:Choice>
                <mc:Fallback>
                  <p:oleObj name="Equation" r:id="rId9" imgW="2743200" imgH="4267200" progId="">
                    <p:embed/>
                    <p:pic>
                      <p:nvPicPr>
                        <p:cNvPr id="0" name="图片 2267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107495" y="539367"/>
                          <a:ext cx="331787" cy="25082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对象 16"/>
            <p:cNvGraphicFramePr>
              <a:graphicFrameLocks noChangeAspect="1"/>
            </p:cNvGraphicFramePr>
            <p:nvPr/>
          </p:nvGraphicFramePr>
          <p:xfrm>
            <a:off x="3496432" y="817180"/>
            <a:ext cx="369888" cy="2333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993" name="Equation" r:id="rId11" imgW="3048000" imgH="3962400" progId="">
                    <p:embed/>
                  </p:oleObj>
                </mc:Choice>
                <mc:Fallback>
                  <p:oleObj name="Equation" r:id="rId11" imgW="3048000" imgH="3962400" progId="">
                    <p:embed/>
                    <p:pic>
                      <p:nvPicPr>
                        <p:cNvPr id="0" name="图片 22676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496432" y="817180"/>
                          <a:ext cx="369888" cy="233362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对象 17"/>
            <p:cNvGraphicFramePr>
              <a:graphicFrameLocks noChangeAspect="1"/>
            </p:cNvGraphicFramePr>
            <p:nvPr/>
          </p:nvGraphicFramePr>
          <p:xfrm>
            <a:off x="3799645" y="1252155"/>
            <a:ext cx="333375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994" name="Equation" r:id="rId13" imgW="2743200" imgH="4267200" progId="">
                    <p:embed/>
                  </p:oleObj>
                </mc:Choice>
                <mc:Fallback>
                  <p:oleObj name="Equation" r:id="rId13" imgW="2743200" imgH="4267200" progId="">
                    <p:embed/>
                    <p:pic>
                      <p:nvPicPr>
                        <p:cNvPr id="0" name="图片 22677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3799645" y="1252155"/>
                          <a:ext cx="333375" cy="25082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对象 18"/>
            <p:cNvGraphicFramePr>
              <a:graphicFrameLocks noChangeAspect="1"/>
            </p:cNvGraphicFramePr>
            <p:nvPr/>
          </p:nvGraphicFramePr>
          <p:xfrm>
            <a:off x="1671286" y="374267"/>
            <a:ext cx="277199" cy="234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995" name="Equation" r:id="rId15" imgW="4876800" imgH="3962400" progId="">
                    <p:embed/>
                  </p:oleObj>
                </mc:Choice>
                <mc:Fallback>
                  <p:oleObj name="Equation" r:id="rId15" imgW="4876800" imgH="3962400" progId="">
                    <p:embed/>
                    <p:pic>
                      <p:nvPicPr>
                        <p:cNvPr id="0" name="图片 22678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671286" y="374267"/>
                          <a:ext cx="277199" cy="23495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对象 19"/>
            <p:cNvGraphicFramePr>
              <a:graphicFrameLocks noChangeAspect="1"/>
            </p:cNvGraphicFramePr>
            <p:nvPr/>
          </p:nvGraphicFramePr>
          <p:xfrm>
            <a:off x="1196593" y="557322"/>
            <a:ext cx="314569" cy="292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996" name="Equation" r:id="rId17" imgW="4572000" imgH="4267200" progId="">
                    <p:embed/>
                  </p:oleObj>
                </mc:Choice>
                <mc:Fallback>
                  <p:oleObj name="Equation" r:id="rId17" imgW="4572000" imgH="4267200" progId="">
                    <p:embed/>
                    <p:pic>
                      <p:nvPicPr>
                        <p:cNvPr id="0" name="图片 22679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1196593" y="557322"/>
                          <a:ext cx="314569" cy="29210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1" name="直接箭头连接符 20"/>
            <p:cNvCxnSpPr/>
            <p:nvPr/>
          </p:nvCxnSpPr>
          <p:spPr>
            <a:xfrm flipV="1">
              <a:off x="2264796" y="703372"/>
              <a:ext cx="0" cy="454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2" name="对象 21"/>
            <p:cNvGraphicFramePr>
              <a:graphicFrameLocks noChangeAspect="1"/>
            </p:cNvGraphicFramePr>
            <p:nvPr/>
          </p:nvGraphicFramePr>
          <p:xfrm>
            <a:off x="3948870" y="1731580"/>
            <a:ext cx="369887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997" name="Equation" r:id="rId19" imgW="3048000" imgH="4267200" progId="">
                    <p:embed/>
                  </p:oleObj>
                </mc:Choice>
                <mc:Fallback>
                  <p:oleObj name="Equation" r:id="rId19" imgW="3048000" imgH="4267200" progId="">
                    <p:embed/>
                    <p:pic>
                      <p:nvPicPr>
                        <p:cNvPr id="0" name="图片 22680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3948870" y="1731580"/>
                          <a:ext cx="369887" cy="25082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对象 22"/>
            <p:cNvGraphicFramePr>
              <a:graphicFrameLocks noChangeAspect="1"/>
            </p:cNvGraphicFramePr>
            <p:nvPr/>
          </p:nvGraphicFramePr>
          <p:xfrm>
            <a:off x="4098095" y="2211005"/>
            <a:ext cx="369887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998" name="Equation" r:id="rId21" imgW="3048000" imgH="4267200" progId="">
                    <p:embed/>
                  </p:oleObj>
                </mc:Choice>
                <mc:Fallback>
                  <p:oleObj name="Equation" r:id="rId21" imgW="3048000" imgH="4267200" progId="">
                    <p:embed/>
                    <p:pic>
                      <p:nvPicPr>
                        <p:cNvPr id="0" name="图片 2268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4098095" y="2211005"/>
                          <a:ext cx="369887" cy="25082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4" name="直接箭头连接符 23"/>
            <p:cNvCxnSpPr/>
            <p:nvPr/>
          </p:nvCxnSpPr>
          <p:spPr>
            <a:xfrm>
              <a:off x="3948870" y="2178129"/>
              <a:ext cx="0" cy="39527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24"/>
            <p:cNvCxnSpPr/>
            <p:nvPr/>
          </p:nvCxnSpPr>
          <p:spPr>
            <a:xfrm>
              <a:off x="569206" y="2141002"/>
              <a:ext cx="0" cy="39527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6" name="对象 25"/>
            <p:cNvGraphicFramePr>
              <a:graphicFrameLocks noChangeAspect="1"/>
            </p:cNvGraphicFramePr>
            <p:nvPr/>
          </p:nvGraphicFramePr>
          <p:xfrm>
            <a:off x="4071107" y="2753930"/>
            <a:ext cx="333375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999" name="Equation" r:id="rId23" imgW="2743200" imgH="4267200" progId="">
                    <p:embed/>
                  </p:oleObj>
                </mc:Choice>
                <mc:Fallback>
                  <p:oleObj name="Equation" r:id="rId23" imgW="2743200" imgH="4267200" progId="">
                    <p:embed/>
                    <p:pic>
                      <p:nvPicPr>
                        <p:cNvPr id="0" name="图片 22682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4071107" y="2753930"/>
                          <a:ext cx="333375" cy="25082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对象 26"/>
            <p:cNvGraphicFramePr>
              <a:graphicFrameLocks noChangeAspect="1"/>
            </p:cNvGraphicFramePr>
            <p:nvPr/>
          </p:nvGraphicFramePr>
          <p:xfrm>
            <a:off x="3850576" y="3211384"/>
            <a:ext cx="333375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000" name="Equation" r:id="rId25" imgW="2743200" imgH="4267200" progId="">
                    <p:embed/>
                  </p:oleObj>
                </mc:Choice>
                <mc:Fallback>
                  <p:oleObj name="Equation" r:id="rId25" imgW="2743200" imgH="4267200" progId="">
                    <p:embed/>
                    <p:pic>
                      <p:nvPicPr>
                        <p:cNvPr id="0" name="图片 2268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3850576" y="3211384"/>
                          <a:ext cx="333375" cy="25082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" name="对象 27"/>
            <p:cNvGraphicFramePr>
              <a:graphicFrameLocks noChangeAspect="1"/>
            </p:cNvGraphicFramePr>
            <p:nvPr/>
          </p:nvGraphicFramePr>
          <p:xfrm>
            <a:off x="3496432" y="3578014"/>
            <a:ext cx="243730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001" name="Equation" r:id="rId27" imgW="4267200" imgH="4267200" progId="">
                    <p:embed/>
                  </p:oleObj>
                </mc:Choice>
                <mc:Fallback>
                  <p:oleObj name="Equation" r:id="rId27" imgW="4267200" imgH="4267200" progId="">
                    <p:embed/>
                    <p:pic>
                      <p:nvPicPr>
                        <p:cNvPr id="0" name="图片 22684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3496432" y="3578014"/>
                          <a:ext cx="243730" cy="25082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对象 28"/>
            <p:cNvGraphicFramePr>
              <a:graphicFrameLocks noChangeAspect="1"/>
            </p:cNvGraphicFramePr>
            <p:nvPr/>
          </p:nvGraphicFramePr>
          <p:xfrm>
            <a:off x="3115432" y="3893755"/>
            <a:ext cx="227013" cy="2333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002" name="Equation" r:id="rId29" imgW="3962400" imgH="3962400" progId="">
                    <p:embed/>
                  </p:oleObj>
                </mc:Choice>
                <mc:Fallback>
                  <p:oleObj name="Equation" r:id="rId29" imgW="3962400" imgH="3962400" progId="">
                    <p:embed/>
                    <p:pic>
                      <p:nvPicPr>
                        <p:cNvPr id="0" name="图片 2268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0"/>
                        <a:stretch>
                          <a:fillRect/>
                        </a:stretch>
                      </p:blipFill>
                      <p:spPr>
                        <a:xfrm>
                          <a:off x="3115432" y="3893755"/>
                          <a:ext cx="227013" cy="233362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对象 29"/>
            <p:cNvGraphicFramePr>
              <a:graphicFrameLocks noChangeAspect="1"/>
            </p:cNvGraphicFramePr>
            <p:nvPr/>
          </p:nvGraphicFramePr>
          <p:xfrm>
            <a:off x="2631245" y="4068380"/>
            <a:ext cx="244475" cy="2333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003" name="Equation" r:id="rId31" imgW="4267200" imgH="3962400" progId="">
                    <p:embed/>
                  </p:oleObj>
                </mc:Choice>
                <mc:Fallback>
                  <p:oleObj name="Equation" r:id="rId31" imgW="4267200" imgH="3962400" progId="">
                    <p:embed/>
                    <p:pic>
                      <p:nvPicPr>
                        <p:cNvPr id="0" name="图片 22686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2"/>
                        <a:stretch>
                          <a:fillRect/>
                        </a:stretch>
                      </p:blipFill>
                      <p:spPr>
                        <a:xfrm>
                          <a:off x="2631245" y="4068380"/>
                          <a:ext cx="244475" cy="233362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对象 30"/>
            <p:cNvGraphicFramePr>
              <a:graphicFrameLocks noChangeAspect="1"/>
            </p:cNvGraphicFramePr>
            <p:nvPr/>
          </p:nvGraphicFramePr>
          <p:xfrm>
            <a:off x="2153407" y="4154105"/>
            <a:ext cx="244475" cy="2524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004" name="Equation" r:id="rId33" imgW="4267200" imgH="4267200" progId="">
                    <p:embed/>
                  </p:oleObj>
                </mc:Choice>
                <mc:Fallback>
                  <p:oleObj name="Equation" r:id="rId33" imgW="4267200" imgH="4267200" progId="">
                    <p:embed/>
                    <p:pic>
                      <p:nvPicPr>
                        <p:cNvPr id="0" name="图片 22687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4"/>
                        <a:stretch>
                          <a:fillRect/>
                        </a:stretch>
                      </p:blipFill>
                      <p:spPr>
                        <a:xfrm>
                          <a:off x="2153407" y="4154105"/>
                          <a:ext cx="244475" cy="252412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对象 31"/>
            <p:cNvGraphicFramePr>
              <a:graphicFrameLocks noChangeAspect="1"/>
            </p:cNvGraphicFramePr>
            <p:nvPr/>
          </p:nvGraphicFramePr>
          <p:xfrm>
            <a:off x="1624770" y="4089017"/>
            <a:ext cx="244475" cy="233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005" name="Equation" r:id="rId35" imgW="4267200" imgH="3962400" progId="">
                    <p:embed/>
                  </p:oleObj>
                </mc:Choice>
                <mc:Fallback>
                  <p:oleObj name="Equation" r:id="rId35" imgW="4267200" imgH="3962400" progId="">
                    <p:embed/>
                    <p:pic>
                      <p:nvPicPr>
                        <p:cNvPr id="0" name="图片 22688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6"/>
                        <a:stretch>
                          <a:fillRect/>
                        </a:stretch>
                      </p:blipFill>
                      <p:spPr>
                        <a:xfrm>
                          <a:off x="1624770" y="4089017"/>
                          <a:ext cx="244475" cy="23336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" name="对象 32"/>
            <p:cNvGraphicFramePr>
              <a:graphicFrameLocks noChangeAspect="1"/>
            </p:cNvGraphicFramePr>
            <p:nvPr/>
          </p:nvGraphicFramePr>
          <p:xfrm>
            <a:off x="1173920" y="3893755"/>
            <a:ext cx="244475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006" name="Equation" r:id="rId37" imgW="4267200" imgH="4267200" progId="">
                    <p:embed/>
                  </p:oleObj>
                </mc:Choice>
                <mc:Fallback>
                  <p:oleObj name="Equation" r:id="rId37" imgW="4267200" imgH="4267200" progId="">
                    <p:embed/>
                    <p:pic>
                      <p:nvPicPr>
                        <p:cNvPr id="0" name="图片 22689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8"/>
                        <a:stretch>
                          <a:fillRect/>
                        </a:stretch>
                      </p:blipFill>
                      <p:spPr>
                        <a:xfrm>
                          <a:off x="1173920" y="3893755"/>
                          <a:ext cx="244475" cy="25082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" name="对象 33"/>
            <p:cNvGraphicFramePr>
              <a:graphicFrameLocks noChangeAspect="1"/>
            </p:cNvGraphicFramePr>
            <p:nvPr/>
          </p:nvGraphicFramePr>
          <p:xfrm>
            <a:off x="809589" y="3586111"/>
            <a:ext cx="244475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007" name="Equation" r:id="rId39" imgW="4267200" imgH="4267200" progId="">
                    <p:embed/>
                  </p:oleObj>
                </mc:Choice>
                <mc:Fallback>
                  <p:oleObj name="Equation" r:id="rId39" imgW="4267200" imgH="4267200" progId="">
                    <p:embed/>
                    <p:pic>
                      <p:nvPicPr>
                        <p:cNvPr id="0" name="图片 22690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0"/>
                        <a:stretch>
                          <a:fillRect/>
                        </a:stretch>
                      </p:blipFill>
                      <p:spPr>
                        <a:xfrm>
                          <a:off x="809589" y="3586111"/>
                          <a:ext cx="244475" cy="25082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" name="对象 34"/>
            <p:cNvGraphicFramePr>
              <a:graphicFrameLocks noChangeAspect="1"/>
            </p:cNvGraphicFramePr>
            <p:nvPr/>
          </p:nvGraphicFramePr>
          <p:xfrm>
            <a:off x="537332" y="3125405"/>
            <a:ext cx="26193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008" name="Equation" r:id="rId41" imgW="4572000" imgH="4267200" progId="">
                    <p:embed/>
                  </p:oleObj>
                </mc:Choice>
                <mc:Fallback>
                  <p:oleObj name="Equation" r:id="rId41" imgW="4572000" imgH="4267200" progId="">
                    <p:embed/>
                    <p:pic>
                      <p:nvPicPr>
                        <p:cNvPr id="0" name="图片 2269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2"/>
                        <a:stretch>
                          <a:fillRect/>
                        </a:stretch>
                      </p:blipFill>
                      <p:spPr>
                        <a:xfrm>
                          <a:off x="537332" y="3125405"/>
                          <a:ext cx="261938" cy="25082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" name="对象 35"/>
            <p:cNvGraphicFramePr>
              <a:graphicFrameLocks noChangeAspect="1"/>
            </p:cNvGraphicFramePr>
            <p:nvPr/>
          </p:nvGraphicFramePr>
          <p:xfrm>
            <a:off x="272220" y="2665030"/>
            <a:ext cx="244475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009" name="Equation" r:id="rId43" imgW="4267200" imgH="4267200" progId="">
                    <p:embed/>
                  </p:oleObj>
                </mc:Choice>
                <mc:Fallback>
                  <p:oleObj name="Equation" r:id="rId43" imgW="4267200" imgH="4267200" progId="">
                    <p:embed/>
                    <p:pic>
                      <p:nvPicPr>
                        <p:cNvPr id="0" name="图片 22692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4"/>
                        <a:stretch>
                          <a:fillRect/>
                        </a:stretch>
                      </p:blipFill>
                      <p:spPr>
                        <a:xfrm>
                          <a:off x="272220" y="2665030"/>
                          <a:ext cx="244475" cy="25082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" name="对象 36"/>
            <p:cNvGraphicFramePr>
              <a:graphicFrameLocks noChangeAspect="1"/>
            </p:cNvGraphicFramePr>
            <p:nvPr/>
          </p:nvGraphicFramePr>
          <p:xfrm>
            <a:off x="250119" y="2177004"/>
            <a:ext cx="244475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010" name="Equation" r:id="rId45" imgW="4267200" imgH="4267200" progId="">
                    <p:embed/>
                  </p:oleObj>
                </mc:Choice>
                <mc:Fallback>
                  <p:oleObj name="Equation" r:id="rId45" imgW="4267200" imgH="4267200" progId="">
                    <p:embed/>
                    <p:pic>
                      <p:nvPicPr>
                        <p:cNvPr id="0" name="图片 2269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6"/>
                        <a:stretch>
                          <a:fillRect/>
                        </a:stretch>
                      </p:blipFill>
                      <p:spPr>
                        <a:xfrm>
                          <a:off x="250119" y="2177004"/>
                          <a:ext cx="244475" cy="25082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" name="对象 37"/>
            <p:cNvGraphicFramePr>
              <a:graphicFrameLocks noChangeAspect="1"/>
            </p:cNvGraphicFramePr>
            <p:nvPr/>
          </p:nvGraphicFramePr>
          <p:xfrm>
            <a:off x="316670" y="1731580"/>
            <a:ext cx="279400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011" name="Equation" r:id="rId47" imgW="4876800" imgH="4267200" progId="">
                    <p:embed/>
                  </p:oleObj>
                </mc:Choice>
                <mc:Fallback>
                  <p:oleObj name="Equation" r:id="rId47" imgW="4876800" imgH="4267200" progId="">
                    <p:embed/>
                    <p:pic>
                      <p:nvPicPr>
                        <p:cNvPr id="0" name="图片 22694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8"/>
                        <a:stretch>
                          <a:fillRect/>
                        </a:stretch>
                      </p:blipFill>
                      <p:spPr>
                        <a:xfrm>
                          <a:off x="316670" y="1731580"/>
                          <a:ext cx="279400" cy="25082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" name="对象 38"/>
            <p:cNvGraphicFramePr>
              <a:graphicFrameLocks noChangeAspect="1"/>
            </p:cNvGraphicFramePr>
            <p:nvPr/>
          </p:nvGraphicFramePr>
          <p:xfrm>
            <a:off x="507170" y="1312480"/>
            <a:ext cx="261937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012" name="Equation" r:id="rId49" imgW="4572000" imgH="3962400" progId="">
                    <p:embed/>
                  </p:oleObj>
                </mc:Choice>
                <mc:Fallback>
                  <p:oleObj name="Equation" r:id="rId49" imgW="4572000" imgH="3962400" progId="">
                    <p:embed/>
                    <p:pic>
                      <p:nvPicPr>
                        <p:cNvPr id="0" name="图片 2269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50"/>
                        <a:stretch>
                          <a:fillRect/>
                        </a:stretch>
                      </p:blipFill>
                      <p:spPr>
                        <a:xfrm>
                          <a:off x="507170" y="1312480"/>
                          <a:ext cx="261937" cy="23177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" name="对象 39"/>
            <p:cNvGraphicFramePr>
              <a:graphicFrameLocks noChangeAspect="1"/>
            </p:cNvGraphicFramePr>
            <p:nvPr/>
          </p:nvGraphicFramePr>
          <p:xfrm>
            <a:off x="772282" y="877505"/>
            <a:ext cx="279400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013" name="Equation" r:id="rId51" imgW="4876800" imgH="3962400" progId="">
                    <p:embed/>
                  </p:oleObj>
                </mc:Choice>
                <mc:Fallback>
                  <p:oleObj name="Equation" r:id="rId51" imgW="4876800" imgH="3962400" progId="">
                    <p:embed/>
                    <p:pic>
                      <p:nvPicPr>
                        <p:cNvPr id="0" name="图片 22696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52"/>
                        <a:stretch>
                          <a:fillRect/>
                        </a:stretch>
                      </p:blipFill>
                      <p:spPr>
                        <a:xfrm>
                          <a:off x="772282" y="877505"/>
                          <a:ext cx="279400" cy="23177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1" name="直接箭头连接符 40"/>
            <p:cNvCxnSpPr/>
            <p:nvPr/>
          </p:nvCxnSpPr>
          <p:spPr>
            <a:xfrm flipV="1">
              <a:off x="2275644" y="3634393"/>
              <a:ext cx="0" cy="454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/>
            <p:nvPr/>
          </p:nvCxnSpPr>
          <p:spPr>
            <a:xfrm flipV="1">
              <a:off x="1734028" y="3604698"/>
              <a:ext cx="270434" cy="41419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箭头连接符 42"/>
            <p:cNvCxnSpPr/>
            <p:nvPr/>
          </p:nvCxnSpPr>
          <p:spPr>
            <a:xfrm rot="1800000" flipV="1">
              <a:off x="2652901" y="778454"/>
              <a:ext cx="0" cy="454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/>
            <p:cNvCxnSpPr/>
            <p:nvPr/>
          </p:nvCxnSpPr>
          <p:spPr>
            <a:xfrm rot="3600000" flipV="1">
              <a:off x="3018200" y="929244"/>
              <a:ext cx="0" cy="454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/>
            <p:nvPr/>
          </p:nvCxnSpPr>
          <p:spPr>
            <a:xfrm rot="5400000" flipV="1">
              <a:off x="3257019" y="1150255"/>
              <a:ext cx="0" cy="454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箭头连接符 45"/>
            <p:cNvCxnSpPr/>
            <p:nvPr/>
          </p:nvCxnSpPr>
          <p:spPr>
            <a:xfrm rot="7200000" flipV="1">
              <a:off x="3439282" y="1434740"/>
              <a:ext cx="0" cy="454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箭头连接符 46"/>
            <p:cNvCxnSpPr/>
            <p:nvPr/>
          </p:nvCxnSpPr>
          <p:spPr>
            <a:xfrm rot="9000000" flipV="1">
              <a:off x="3621545" y="1719225"/>
              <a:ext cx="0" cy="454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箭头连接符 47"/>
            <p:cNvCxnSpPr/>
            <p:nvPr/>
          </p:nvCxnSpPr>
          <p:spPr>
            <a:xfrm rot="12600000" flipV="1">
              <a:off x="3736920" y="2531238"/>
              <a:ext cx="0" cy="454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箭头连接符 48"/>
            <p:cNvCxnSpPr/>
            <p:nvPr/>
          </p:nvCxnSpPr>
          <p:spPr>
            <a:xfrm rot="14400000" flipV="1">
              <a:off x="3575157" y="2840689"/>
              <a:ext cx="0" cy="454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箭头连接符 49"/>
            <p:cNvCxnSpPr/>
            <p:nvPr/>
          </p:nvCxnSpPr>
          <p:spPr>
            <a:xfrm rot="16200000" flipV="1">
              <a:off x="3293490" y="3085860"/>
              <a:ext cx="0" cy="454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/>
            <p:nvPr/>
          </p:nvCxnSpPr>
          <p:spPr>
            <a:xfrm rot="18000000" flipV="1">
              <a:off x="2968672" y="3323396"/>
              <a:ext cx="0" cy="454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箭头连接符 51"/>
            <p:cNvCxnSpPr/>
            <p:nvPr/>
          </p:nvCxnSpPr>
          <p:spPr>
            <a:xfrm rot="19800000" flipV="1">
              <a:off x="2701968" y="3531439"/>
              <a:ext cx="0" cy="454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箭头连接符 52"/>
            <p:cNvCxnSpPr/>
            <p:nvPr/>
          </p:nvCxnSpPr>
          <p:spPr>
            <a:xfrm rot="19800000" flipV="1">
              <a:off x="1958470" y="748778"/>
              <a:ext cx="0" cy="454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箭头连接符 53"/>
            <p:cNvCxnSpPr/>
            <p:nvPr/>
          </p:nvCxnSpPr>
          <p:spPr>
            <a:xfrm rot="18000000" flipV="1">
              <a:off x="1601356" y="950114"/>
              <a:ext cx="0" cy="454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箭头连接符 54"/>
            <p:cNvCxnSpPr/>
            <p:nvPr/>
          </p:nvCxnSpPr>
          <p:spPr>
            <a:xfrm rot="16200000" flipV="1">
              <a:off x="1345410" y="1166290"/>
              <a:ext cx="0" cy="454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箭头连接符 55"/>
            <p:cNvCxnSpPr/>
            <p:nvPr/>
          </p:nvCxnSpPr>
          <p:spPr>
            <a:xfrm rot="14400000" flipV="1">
              <a:off x="995634" y="1351383"/>
              <a:ext cx="0" cy="454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箭头连接符 56"/>
            <p:cNvCxnSpPr/>
            <p:nvPr/>
          </p:nvCxnSpPr>
          <p:spPr>
            <a:xfrm rot="12600000" flipV="1">
              <a:off x="735074" y="1695420"/>
              <a:ext cx="0" cy="454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箭头连接符 57"/>
            <p:cNvCxnSpPr/>
            <p:nvPr/>
          </p:nvCxnSpPr>
          <p:spPr>
            <a:xfrm rot="9000000" flipV="1">
              <a:off x="728644" y="2526619"/>
              <a:ext cx="0" cy="454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箭头连接符 58"/>
            <p:cNvCxnSpPr/>
            <p:nvPr/>
          </p:nvCxnSpPr>
          <p:spPr>
            <a:xfrm rot="7200000" flipV="1">
              <a:off x="990134" y="2898093"/>
              <a:ext cx="0" cy="454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箭头连接符 59"/>
            <p:cNvCxnSpPr/>
            <p:nvPr/>
          </p:nvCxnSpPr>
          <p:spPr>
            <a:xfrm rot="5400000" flipV="1">
              <a:off x="1200030" y="3154943"/>
              <a:ext cx="0" cy="454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箭头连接符 60"/>
            <p:cNvCxnSpPr/>
            <p:nvPr/>
          </p:nvCxnSpPr>
          <p:spPr>
            <a:xfrm rot="3600000" flipV="1">
              <a:off x="1550735" y="3421302"/>
              <a:ext cx="0" cy="454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2" name="直接箭头连接符 81"/>
          <p:cNvCxnSpPr/>
          <p:nvPr/>
        </p:nvCxnSpPr>
        <p:spPr>
          <a:xfrm>
            <a:off x="2901514" y="2464574"/>
            <a:ext cx="0" cy="2421397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文本框 82"/>
          <p:cNvSpPr txBox="1"/>
          <p:nvPr/>
        </p:nvSpPr>
        <p:spPr>
          <a:xfrm>
            <a:off x="2904176" y="3564947"/>
            <a:ext cx="774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216mm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4" name="直接连接符 83"/>
          <p:cNvCxnSpPr/>
          <p:nvPr/>
        </p:nvCxnSpPr>
        <p:spPr>
          <a:xfrm flipV="1">
            <a:off x="1552601" y="2440005"/>
            <a:ext cx="2146143" cy="156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 flipV="1">
            <a:off x="1573491" y="4919075"/>
            <a:ext cx="2142713" cy="2130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文本框 64"/>
          <p:cNvSpPr txBox="1"/>
          <p:nvPr/>
        </p:nvSpPr>
        <p:spPr>
          <a:xfrm>
            <a:off x="183366" y="835086"/>
            <a:ext cx="8805928" cy="1645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285750" indent="-285750" algn="just">
              <a:lnSpc>
                <a:spcPct val="150000"/>
              </a:lnSpc>
              <a:spcBef>
                <a:spcPts val="10"/>
              </a:spcBef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Considering the beam aperture and magnet size, a </a:t>
            </a:r>
            <a:r>
              <a:rPr lang="en-US" sz="16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Halbach</a:t>
            </a:r>
            <a:r>
              <a:rPr lang="en-US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-type dipole magnet was selected as the main stripping magnet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Bef>
                <a:spcPts val="10"/>
              </a:spcBef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T</a:t>
            </a:r>
            <a:r>
              <a:rPr lang="en-US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he peak field at the aperture center is jointly determined by the </a:t>
            </a:r>
            <a:r>
              <a:rPr lang="en-US" sz="16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remanence</a:t>
            </a:r>
            <a:r>
              <a:rPr lang="en-US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 of the magnet material, the number of array elements, and the ratio of outer to inner radii. It can be tuned by adjusting this ratio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3805865" y="2375220"/>
            <a:ext cx="2693542" cy="2649221"/>
            <a:chOff x="5148064" y="1059582"/>
            <a:chExt cx="2880000" cy="2880000"/>
          </a:xfrm>
        </p:grpSpPr>
        <p:grpSp>
          <p:nvGrpSpPr>
            <p:cNvPr id="90" name="组合 89"/>
            <p:cNvGrpSpPr/>
            <p:nvPr/>
          </p:nvGrpSpPr>
          <p:grpSpPr>
            <a:xfrm>
              <a:off x="5148064" y="1059582"/>
              <a:ext cx="2880000" cy="2880000"/>
              <a:chOff x="5148064" y="1059582"/>
              <a:chExt cx="2880000" cy="2880000"/>
            </a:xfrm>
          </p:grpSpPr>
          <p:grpSp>
            <p:nvGrpSpPr>
              <p:cNvPr id="113" name="组合 112"/>
              <p:cNvGrpSpPr/>
              <p:nvPr/>
            </p:nvGrpSpPr>
            <p:grpSpPr>
              <a:xfrm>
                <a:off x="5148064" y="1059582"/>
                <a:ext cx="2880000" cy="2880000"/>
                <a:chOff x="3063875" y="748754"/>
                <a:chExt cx="5094285" cy="5037758"/>
              </a:xfrm>
            </p:grpSpPr>
            <p:grpSp>
              <p:nvGrpSpPr>
                <p:cNvPr id="116" name="组合 115"/>
                <p:cNvGrpSpPr/>
                <p:nvPr/>
              </p:nvGrpSpPr>
              <p:grpSpPr>
                <a:xfrm>
                  <a:off x="3311525" y="1000125"/>
                  <a:ext cx="2155825" cy="2152650"/>
                  <a:chOff x="3311525" y="1000125"/>
                  <a:chExt cx="2155825" cy="2152650"/>
                </a:xfrm>
              </p:grpSpPr>
              <p:sp>
                <p:nvSpPr>
                  <p:cNvPr id="133" name="任意多边形: 形状 151"/>
                  <p:cNvSpPr/>
                  <p:nvPr/>
                </p:nvSpPr>
                <p:spPr bwMode="auto">
                  <a:xfrm>
                    <a:off x="3311525" y="1000125"/>
                    <a:ext cx="2155825" cy="2152650"/>
                  </a:xfrm>
                  <a:custGeom>
                    <a:avLst/>
                    <a:gdLst>
                      <a:gd name="connsiteX0" fmla="*/ 0 w 2155825"/>
                      <a:gd name="connsiteY0" fmla="*/ 1898650 h 2152650"/>
                      <a:gd name="connsiteX1" fmla="*/ 149225 w 2155825"/>
                      <a:gd name="connsiteY1" fmla="*/ 1349375 h 2152650"/>
                      <a:gd name="connsiteX2" fmla="*/ 438150 w 2155825"/>
                      <a:gd name="connsiteY2" fmla="*/ 850900 h 2152650"/>
                      <a:gd name="connsiteX3" fmla="*/ 841375 w 2155825"/>
                      <a:gd name="connsiteY3" fmla="*/ 441325 h 2152650"/>
                      <a:gd name="connsiteX4" fmla="*/ 1346200 w 2155825"/>
                      <a:gd name="connsiteY4" fmla="*/ 149225 h 2152650"/>
                      <a:gd name="connsiteX5" fmla="*/ 1901825 w 2155825"/>
                      <a:gd name="connsiteY5" fmla="*/ 0 h 2152650"/>
                      <a:gd name="connsiteX6" fmla="*/ 2155825 w 2155825"/>
                      <a:gd name="connsiteY6" fmla="*/ 1917700 h 2152650"/>
                      <a:gd name="connsiteX7" fmla="*/ 2092325 w 2155825"/>
                      <a:gd name="connsiteY7" fmla="*/ 1939925 h 2152650"/>
                      <a:gd name="connsiteX8" fmla="*/ 1355725 w 2155825"/>
                      <a:gd name="connsiteY8" fmla="*/ 149225 h 2152650"/>
                      <a:gd name="connsiteX9" fmla="*/ 847725 w 2155825"/>
                      <a:gd name="connsiteY9" fmla="*/ 441325 h 2152650"/>
                      <a:gd name="connsiteX10" fmla="*/ 2025650 w 2155825"/>
                      <a:gd name="connsiteY10" fmla="*/ 1978025 h 2152650"/>
                      <a:gd name="connsiteX11" fmla="*/ 1981200 w 2155825"/>
                      <a:gd name="connsiteY11" fmla="*/ 2028825 h 2152650"/>
                      <a:gd name="connsiteX12" fmla="*/ 447675 w 2155825"/>
                      <a:gd name="connsiteY12" fmla="*/ 847725 h 2152650"/>
                      <a:gd name="connsiteX13" fmla="*/ 152400 w 2155825"/>
                      <a:gd name="connsiteY13" fmla="*/ 1349375 h 2152650"/>
                      <a:gd name="connsiteX14" fmla="*/ 1939925 w 2155825"/>
                      <a:gd name="connsiteY14" fmla="*/ 2082800 h 2152650"/>
                      <a:gd name="connsiteX15" fmla="*/ 1927225 w 2155825"/>
                      <a:gd name="connsiteY15" fmla="*/ 2152650 h 2152650"/>
                      <a:gd name="connsiteX16" fmla="*/ 0 w 2155825"/>
                      <a:gd name="connsiteY16" fmla="*/ 1898650 h 2152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155825" h="2152650">
                        <a:moveTo>
                          <a:pt x="0" y="1898650"/>
                        </a:moveTo>
                        <a:lnTo>
                          <a:pt x="149225" y="1349375"/>
                        </a:lnTo>
                        <a:lnTo>
                          <a:pt x="438150" y="850900"/>
                        </a:lnTo>
                        <a:lnTo>
                          <a:pt x="841375" y="441325"/>
                        </a:lnTo>
                        <a:lnTo>
                          <a:pt x="1346200" y="149225"/>
                        </a:lnTo>
                        <a:lnTo>
                          <a:pt x="1901825" y="0"/>
                        </a:lnTo>
                        <a:lnTo>
                          <a:pt x="2155825" y="1917700"/>
                        </a:lnTo>
                        <a:lnTo>
                          <a:pt x="2092325" y="1939925"/>
                        </a:lnTo>
                        <a:lnTo>
                          <a:pt x="1355725" y="149225"/>
                        </a:lnTo>
                        <a:lnTo>
                          <a:pt x="847725" y="441325"/>
                        </a:lnTo>
                        <a:lnTo>
                          <a:pt x="2025650" y="1978025"/>
                        </a:lnTo>
                        <a:lnTo>
                          <a:pt x="1981200" y="2028825"/>
                        </a:lnTo>
                        <a:lnTo>
                          <a:pt x="447675" y="847725"/>
                        </a:lnTo>
                        <a:lnTo>
                          <a:pt x="152400" y="1349375"/>
                        </a:lnTo>
                        <a:lnTo>
                          <a:pt x="1939925" y="2082800"/>
                        </a:lnTo>
                        <a:lnTo>
                          <a:pt x="1927225" y="2152650"/>
                        </a:lnTo>
                        <a:lnTo>
                          <a:pt x="0" y="189865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tailEnd type="triangle" w="med" len="med"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algn="ctr"/>
                    <a:endParaRPr lang="zh-CN" altLang="en-US"/>
                  </a:p>
                </p:txBody>
              </p:sp>
              <p:cxnSp>
                <p:nvCxnSpPr>
                  <p:cNvPr id="134" name="直接连接符 133"/>
                  <p:cNvCxnSpPr>
                    <a:stCxn id="133" idx="10"/>
                    <a:endCxn id="133" idx="7"/>
                  </p:cNvCxnSpPr>
                  <p:nvPr/>
                </p:nvCxnSpPr>
                <p:spPr>
                  <a:xfrm flipV="1">
                    <a:off x="5337175" y="2940050"/>
                    <a:ext cx="66675" cy="3810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5" name="直接连接符 134"/>
                  <p:cNvCxnSpPr>
                    <a:stCxn id="133" idx="14"/>
                    <a:endCxn id="133" idx="11"/>
                  </p:cNvCxnSpPr>
                  <p:nvPr/>
                </p:nvCxnSpPr>
                <p:spPr>
                  <a:xfrm flipV="1">
                    <a:off x="5251450" y="3028950"/>
                    <a:ext cx="41275" cy="5397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7" name="组合 116"/>
                <p:cNvGrpSpPr>
                  <a:grpSpLocks noChangeAspect="1"/>
                </p:cNvGrpSpPr>
                <p:nvPr/>
              </p:nvGrpSpPr>
              <p:grpSpPr>
                <a:xfrm rot="4500000">
                  <a:off x="5213020" y="750342"/>
                  <a:ext cx="2155825" cy="2152650"/>
                  <a:chOff x="3311525" y="1000125"/>
                  <a:chExt cx="2155825" cy="2152650"/>
                </a:xfrm>
              </p:grpSpPr>
              <p:sp>
                <p:nvSpPr>
                  <p:cNvPr id="130" name="任意多边形: 形状 148"/>
                  <p:cNvSpPr/>
                  <p:nvPr/>
                </p:nvSpPr>
                <p:spPr bwMode="auto">
                  <a:xfrm>
                    <a:off x="3311525" y="1000125"/>
                    <a:ext cx="2155825" cy="2152650"/>
                  </a:xfrm>
                  <a:custGeom>
                    <a:avLst/>
                    <a:gdLst>
                      <a:gd name="connsiteX0" fmla="*/ 0 w 2155825"/>
                      <a:gd name="connsiteY0" fmla="*/ 1898650 h 2152650"/>
                      <a:gd name="connsiteX1" fmla="*/ 149225 w 2155825"/>
                      <a:gd name="connsiteY1" fmla="*/ 1349375 h 2152650"/>
                      <a:gd name="connsiteX2" fmla="*/ 438150 w 2155825"/>
                      <a:gd name="connsiteY2" fmla="*/ 850900 h 2152650"/>
                      <a:gd name="connsiteX3" fmla="*/ 841375 w 2155825"/>
                      <a:gd name="connsiteY3" fmla="*/ 441325 h 2152650"/>
                      <a:gd name="connsiteX4" fmla="*/ 1346200 w 2155825"/>
                      <a:gd name="connsiteY4" fmla="*/ 149225 h 2152650"/>
                      <a:gd name="connsiteX5" fmla="*/ 1901825 w 2155825"/>
                      <a:gd name="connsiteY5" fmla="*/ 0 h 2152650"/>
                      <a:gd name="connsiteX6" fmla="*/ 2155825 w 2155825"/>
                      <a:gd name="connsiteY6" fmla="*/ 1917700 h 2152650"/>
                      <a:gd name="connsiteX7" fmla="*/ 2092325 w 2155825"/>
                      <a:gd name="connsiteY7" fmla="*/ 1939925 h 2152650"/>
                      <a:gd name="connsiteX8" fmla="*/ 1355725 w 2155825"/>
                      <a:gd name="connsiteY8" fmla="*/ 149225 h 2152650"/>
                      <a:gd name="connsiteX9" fmla="*/ 847725 w 2155825"/>
                      <a:gd name="connsiteY9" fmla="*/ 441325 h 2152650"/>
                      <a:gd name="connsiteX10" fmla="*/ 2025650 w 2155825"/>
                      <a:gd name="connsiteY10" fmla="*/ 1978025 h 2152650"/>
                      <a:gd name="connsiteX11" fmla="*/ 1981200 w 2155825"/>
                      <a:gd name="connsiteY11" fmla="*/ 2028825 h 2152650"/>
                      <a:gd name="connsiteX12" fmla="*/ 447675 w 2155825"/>
                      <a:gd name="connsiteY12" fmla="*/ 847725 h 2152650"/>
                      <a:gd name="connsiteX13" fmla="*/ 152400 w 2155825"/>
                      <a:gd name="connsiteY13" fmla="*/ 1349375 h 2152650"/>
                      <a:gd name="connsiteX14" fmla="*/ 1939925 w 2155825"/>
                      <a:gd name="connsiteY14" fmla="*/ 2082800 h 2152650"/>
                      <a:gd name="connsiteX15" fmla="*/ 1927225 w 2155825"/>
                      <a:gd name="connsiteY15" fmla="*/ 2152650 h 2152650"/>
                      <a:gd name="connsiteX16" fmla="*/ 0 w 2155825"/>
                      <a:gd name="connsiteY16" fmla="*/ 1898650 h 2152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155825" h="2152650">
                        <a:moveTo>
                          <a:pt x="0" y="1898650"/>
                        </a:moveTo>
                        <a:lnTo>
                          <a:pt x="149225" y="1349375"/>
                        </a:lnTo>
                        <a:lnTo>
                          <a:pt x="438150" y="850900"/>
                        </a:lnTo>
                        <a:lnTo>
                          <a:pt x="841375" y="441325"/>
                        </a:lnTo>
                        <a:lnTo>
                          <a:pt x="1346200" y="149225"/>
                        </a:lnTo>
                        <a:lnTo>
                          <a:pt x="1901825" y="0"/>
                        </a:lnTo>
                        <a:lnTo>
                          <a:pt x="2155825" y="1917700"/>
                        </a:lnTo>
                        <a:lnTo>
                          <a:pt x="2092325" y="1939925"/>
                        </a:lnTo>
                        <a:lnTo>
                          <a:pt x="1355725" y="149225"/>
                        </a:lnTo>
                        <a:lnTo>
                          <a:pt x="847725" y="441325"/>
                        </a:lnTo>
                        <a:lnTo>
                          <a:pt x="2025650" y="1978025"/>
                        </a:lnTo>
                        <a:lnTo>
                          <a:pt x="1981200" y="2028825"/>
                        </a:lnTo>
                        <a:lnTo>
                          <a:pt x="447675" y="847725"/>
                        </a:lnTo>
                        <a:lnTo>
                          <a:pt x="152400" y="1349375"/>
                        </a:lnTo>
                        <a:lnTo>
                          <a:pt x="1939925" y="2082800"/>
                        </a:lnTo>
                        <a:lnTo>
                          <a:pt x="1927225" y="2152650"/>
                        </a:lnTo>
                        <a:lnTo>
                          <a:pt x="0" y="189865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tailEnd type="triangle" w="med" len="med"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algn="ctr"/>
                    <a:endParaRPr lang="zh-CN" altLang="en-US"/>
                  </a:p>
                </p:txBody>
              </p:sp>
              <p:cxnSp>
                <p:nvCxnSpPr>
                  <p:cNvPr id="131" name="直接连接符 130"/>
                  <p:cNvCxnSpPr>
                    <a:stCxn id="130" idx="10"/>
                    <a:endCxn id="130" idx="7"/>
                  </p:cNvCxnSpPr>
                  <p:nvPr/>
                </p:nvCxnSpPr>
                <p:spPr>
                  <a:xfrm flipV="1">
                    <a:off x="5337175" y="2940050"/>
                    <a:ext cx="66675" cy="3810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" name="直接连接符 131"/>
                  <p:cNvCxnSpPr>
                    <a:stCxn id="130" idx="14"/>
                    <a:endCxn id="130" idx="11"/>
                  </p:cNvCxnSpPr>
                  <p:nvPr/>
                </p:nvCxnSpPr>
                <p:spPr>
                  <a:xfrm flipV="1">
                    <a:off x="5251450" y="3028950"/>
                    <a:ext cx="41275" cy="5397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8" name="组合 117"/>
                <p:cNvGrpSpPr/>
                <p:nvPr/>
              </p:nvGrpSpPr>
              <p:grpSpPr>
                <a:xfrm rot="-4500000">
                  <a:off x="3062287" y="2903612"/>
                  <a:ext cx="2155825" cy="2152650"/>
                  <a:chOff x="3311525" y="1000125"/>
                  <a:chExt cx="2155825" cy="2152650"/>
                </a:xfrm>
              </p:grpSpPr>
              <p:sp>
                <p:nvSpPr>
                  <p:cNvPr id="127" name="任意多边形: 形状 145"/>
                  <p:cNvSpPr/>
                  <p:nvPr/>
                </p:nvSpPr>
                <p:spPr bwMode="auto">
                  <a:xfrm>
                    <a:off x="3311525" y="1000125"/>
                    <a:ext cx="2155825" cy="2152650"/>
                  </a:xfrm>
                  <a:custGeom>
                    <a:avLst/>
                    <a:gdLst>
                      <a:gd name="connsiteX0" fmla="*/ 0 w 2155825"/>
                      <a:gd name="connsiteY0" fmla="*/ 1898650 h 2152650"/>
                      <a:gd name="connsiteX1" fmla="*/ 149225 w 2155825"/>
                      <a:gd name="connsiteY1" fmla="*/ 1349375 h 2152650"/>
                      <a:gd name="connsiteX2" fmla="*/ 438150 w 2155825"/>
                      <a:gd name="connsiteY2" fmla="*/ 850900 h 2152650"/>
                      <a:gd name="connsiteX3" fmla="*/ 841375 w 2155825"/>
                      <a:gd name="connsiteY3" fmla="*/ 441325 h 2152650"/>
                      <a:gd name="connsiteX4" fmla="*/ 1346200 w 2155825"/>
                      <a:gd name="connsiteY4" fmla="*/ 149225 h 2152650"/>
                      <a:gd name="connsiteX5" fmla="*/ 1901825 w 2155825"/>
                      <a:gd name="connsiteY5" fmla="*/ 0 h 2152650"/>
                      <a:gd name="connsiteX6" fmla="*/ 2155825 w 2155825"/>
                      <a:gd name="connsiteY6" fmla="*/ 1917700 h 2152650"/>
                      <a:gd name="connsiteX7" fmla="*/ 2092325 w 2155825"/>
                      <a:gd name="connsiteY7" fmla="*/ 1939925 h 2152650"/>
                      <a:gd name="connsiteX8" fmla="*/ 1355725 w 2155825"/>
                      <a:gd name="connsiteY8" fmla="*/ 149225 h 2152650"/>
                      <a:gd name="connsiteX9" fmla="*/ 847725 w 2155825"/>
                      <a:gd name="connsiteY9" fmla="*/ 441325 h 2152650"/>
                      <a:gd name="connsiteX10" fmla="*/ 2025650 w 2155825"/>
                      <a:gd name="connsiteY10" fmla="*/ 1978025 h 2152650"/>
                      <a:gd name="connsiteX11" fmla="*/ 1981200 w 2155825"/>
                      <a:gd name="connsiteY11" fmla="*/ 2028825 h 2152650"/>
                      <a:gd name="connsiteX12" fmla="*/ 447675 w 2155825"/>
                      <a:gd name="connsiteY12" fmla="*/ 847725 h 2152650"/>
                      <a:gd name="connsiteX13" fmla="*/ 152400 w 2155825"/>
                      <a:gd name="connsiteY13" fmla="*/ 1349375 h 2152650"/>
                      <a:gd name="connsiteX14" fmla="*/ 1939925 w 2155825"/>
                      <a:gd name="connsiteY14" fmla="*/ 2082800 h 2152650"/>
                      <a:gd name="connsiteX15" fmla="*/ 1927225 w 2155825"/>
                      <a:gd name="connsiteY15" fmla="*/ 2152650 h 2152650"/>
                      <a:gd name="connsiteX16" fmla="*/ 0 w 2155825"/>
                      <a:gd name="connsiteY16" fmla="*/ 1898650 h 2152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155825" h="2152650">
                        <a:moveTo>
                          <a:pt x="0" y="1898650"/>
                        </a:moveTo>
                        <a:lnTo>
                          <a:pt x="149225" y="1349375"/>
                        </a:lnTo>
                        <a:lnTo>
                          <a:pt x="438150" y="850900"/>
                        </a:lnTo>
                        <a:lnTo>
                          <a:pt x="841375" y="441325"/>
                        </a:lnTo>
                        <a:lnTo>
                          <a:pt x="1346200" y="149225"/>
                        </a:lnTo>
                        <a:lnTo>
                          <a:pt x="1901825" y="0"/>
                        </a:lnTo>
                        <a:lnTo>
                          <a:pt x="2155825" y="1917700"/>
                        </a:lnTo>
                        <a:lnTo>
                          <a:pt x="2092325" y="1939925"/>
                        </a:lnTo>
                        <a:lnTo>
                          <a:pt x="1355725" y="149225"/>
                        </a:lnTo>
                        <a:lnTo>
                          <a:pt x="847725" y="441325"/>
                        </a:lnTo>
                        <a:lnTo>
                          <a:pt x="2025650" y="1978025"/>
                        </a:lnTo>
                        <a:lnTo>
                          <a:pt x="1981200" y="2028825"/>
                        </a:lnTo>
                        <a:lnTo>
                          <a:pt x="447675" y="847725"/>
                        </a:lnTo>
                        <a:lnTo>
                          <a:pt x="152400" y="1349375"/>
                        </a:lnTo>
                        <a:lnTo>
                          <a:pt x="1939925" y="2082800"/>
                        </a:lnTo>
                        <a:lnTo>
                          <a:pt x="1927225" y="2152650"/>
                        </a:lnTo>
                        <a:lnTo>
                          <a:pt x="0" y="189865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tailEnd type="triangle" w="med" len="med"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algn="ctr"/>
                    <a:endParaRPr lang="zh-CN" altLang="en-US"/>
                  </a:p>
                </p:txBody>
              </p:sp>
              <p:cxnSp>
                <p:nvCxnSpPr>
                  <p:cNvPr id="128" name="直接连接符 127"/>
                  <p:cNvCxnSpPr>
                    <a:stCxn id="127" idx="10"/>
                    <a:endCxn id="127" idx="7"/>
                  </p:cNvCxnSpPr>
                  <p:nvPr/>
                </p:nvCxnSpPr>
                <p:spPr>
                  <a:xfrm flipV="1">
                    <a:off x="5337175" y="2940050"/>
                    <a:ext cx="66675" cy="3810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9" name="直接连接符 128"/>
                  <p:cNvCxnSpPr>
                    <a:stCxn id="127" idx="14"/>
                    <a:endCxn id="127" idx="11"/>
                  </p:cNvCxnSpPr>
                  <p:nvPr/>
                </p:nvCxnSpPr>
                <p:spPr>
                  <a:xfrm flipV="1">
                    <a:off x="5251450" y="3028950"/>
                    <a:ext cx="41275" cy="5397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9" name="组合 118"/>
                <p:cNvGrpSpPr/>
                <p:nvPr/>
              </p:nvGrpSpPr>
              <p:grpSpPr>
                <a:xfrm rot="-9000000">
                  <a:off x="4833936" y="3633862"/>
                  <a:ext cx="2155825" cy="2152650"/>
                  <a:chOff x="3311525" y="1000125"/>
                  <a:chExt cx="2155825" cy="2152650"/>
                </a:xfrm>
              </p:grpSpPr>
              <p:sp>
                <p:nvSpPr>
                  <p:cNvPr id="124" name="任意多边形: 形状 142"/>
                  <p:cNvSpPr/>
                  <p:nvPr/>
                </p:nvSpPr>
                <p:spPr bwMode="auto">
                  <a:xfrm>
                    <a:off x="3311525" y="1000125"/>
                    <a:ext cx="2155825" cy="2152650"/>
                  </a:xfrm>
                  <a:custGeom>
                    <a:avLst/>
                    <a:gdLst>
                      <a:gd name="connsiteX0" fmla="*/ 0 w 2155825"/>
                      <a:gd name="connsiteY0" fmla="*/ 1898650 h 2152650"/>
                      <a:gd name="connsiteX1" fmla="*/ 149225 w 2155825"/>
                      <a:gd name="connsiteY1" fmla="*/ 1349375 h 2152650"/>
                      <a:gd name="connsiteX2" fmla="*/ 438150 w 2155825"/>
                      <a:gd name="connsiteY2" fmla="*/ 850900 h 2152650"/>
                      <a:gd name="connsiteX3" fmla="*/ 841375 w 2155825"/>
                      <a:gd name="connsiteY3" fmla="*/ 441325 h 2152650"/>
                      <a:gd name="connsiteX4" fmla="*/ 1346200 w 2155825"/>
                      <a:gd name="connsiteY4" fmla="*/ 149225 h 2152650"/>
                      <a:gd name="connsiteX5" fmla="*/ 1901825 w 2155825"/>
                      <a:gd name="connsiteY5" fmla="*/ 0 h 2152650"/>
                      <a:gd name="connsiteX6" fmla="*/ 2155825 w 2155825"/>
                      <a:gd name="connsiteY6" fmla="*/ 1917700 h 2152650"/>
                      <a:gd name="connsiteX7" fmla="*/ 2092325 w 2155825"/>
                      <a:gd name="connsiteY7" fmla="*/ 1939925 h 2152650"/>
                      <a:gd name="connsiteX8" fmla="*/ 1355725 w 2155825"/>
                      <a:gd name="connsiteY8" fmla="*/ 149225 h 2152650"/>
                      <a:gd name="connsiteX9" fmla="*/ 847725 w 2155825"/>
                      <a:gd name="connsiteY9" fmla="*/ 441325 h 2152650"/>
                      <a:gd name="connsiteX10" fmla="*/ 2025650 w 2155825"/>
                      <a:gd name="connsiteY10" fmla="*/ 1978025 h 2152650"/>
                      <a:gd name="connsiteX11" fmla="*/ 1981200 w 2155825"/>
                      <a:gd name="connsiteY11" fmla="*/ 2028825 h 2152650"/>
                      <a:gd name="connsiteX12" fmla="*/ 447675 w 2155825"/>
                      <a:gd name="connsiteY12" fmla="*/ 847725 h 2152650"/>
                      <a:gd name="connsiteX13" fmla="*/ 152400 w 2155825"/>
                      <a:gd name="connsiteY13" fmla="*/ 1349375 h 2152650"/>
                      <a:gd name="connsiteX14" fmla="*/ 1939925 w 2155825"/>
                      <a:gd name="connsiteY14" fmla="*/ 2082800 h 2152650"/>
                      <a:gd name="connsiteX15" fmla="*/ 1927225 w 2155825"/>
                      <a:gd name="connsiteY15" fmla="*/ 2152650 h 2152650"/>
                      <a:gd name="connsiteX16" fmla="*/ 0 w 2155825"/>
                      <a:gd name="connsiteY16" fmla="*/ 1898650 h 2152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155825" h="2152650">
                        <a:moveTo>
                          <a:pt x="0" y="1898650"/>
                        </a:moveTo>
                        <a:lnTo>
                          <a:pt x="149225" y="1349375"/>
                        </a:lnTo>
                        <a:lnTo>
                          <a:pt x="438150" y="850900"/>
                        </a:lnTo>
                        <a:lnTo>
                          <a:pt x="841375" y="441325"/>
                        </a:lnTo>
                        <a:lnTo>
                          <a:pt x="1346200" y="149225"/>
                        </a:lnTo>
                        <a:lnTo>
                          <a:pt x="1901825" y="0"/>
                        </a:lnTo>
                        <a:lnTo>
                          <a:pt x="2155825" y="1917700"/>
                        </a:lnTo>
                        <a:lnTo>
                          <a:pt x="2092325" y="1939925"/>
                        </a:lnTo>
                        <a:lnTo>
                          <a:pt x="1355725" y="149225"/>
                        </a:lnTo>
                        <a:lnTo>
                          <a:pt x="847725" y="441325"/>
                        </a:lnTo>
                        <a:lnTo>
                          <a:pt x="2025650" y="1978025"/>
                        </a:lnTo>
                        <a:lnTo>
                          <a:pt x="1981200" y="2028825"/>
                        </a:lnTo>
                        <a:lnTo>
                          <a:pt x="447675" y="847725"/>
                        </a:lnTo>
                        <a:lnTo>
                          <a:pt x="152400" y="1349375"/>
                        </a:lnTo>
                        <a:lnTo>
                          <a:pt x="1939925" y="2082800"/>
                        </a:lnTo>
                        <a:lnTo>
                          <a:pt x="1927225" y="2152650"/>
                        </a:lnTo>
                        <a:lnTo>
                          <a:pt x="0" y="189865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tailEnd type="triangle" w="med" len="med"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algn="ctr"/>
                    <a:endParaRPr lang="zh-CN" altLang="en-US"/>
                  </a:p>
                </p:txBody>
              </p:sp>
              <p:cxnSp>
                <p:nvCxnSpPr>
                  <p:cNvPr id="125" name="直接连接符 124"/>
                  <p:cNvCxnSpPr>
                    <a:stCxn id="124" idx="10"/>
                    <a:endCxn id="124" idx="7"/>
                  </p:cNvCxnSpPr>
                  <p:nvPr/>
                </p:nvCxnSpPr>
                <p:spPr>
                  <a:xfrm flipV="1">
                    <a:off x="5337175" y="2940050"/>
                    <a:ext cx="66675" cy="3810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" name="直接连接符 125"/>
                  <p:cNvCxnSpPr>
                    <a:stCxn id="124" idx="14"/>
                    <a:endCxn id="124" idx="11"/>
                  </p:cNvCxnSpPr>
                  <p:nvPr/>
                </p:nvCxnSpPr>
                <p:spPr>
                  <a:xfrm flipV="1">
                    <a:off x="5251450" y="3028950"/>
                    <a:ext cx="41275" cy="5397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20" name="组合 119"/>
                <p:cNvGrpSpPr/>
                <p:nvPr/>
              </p:nvGrpSpPr>
              <p:grpSpPr>
                <a:xfrm rot="-13500000">
                  <a:off x="6002335" y="2109862"/>
                  <a:ext cx="2155825" cy="2152650"/>
                  <a:chOff x="3311525" y="1000125"/>
                  <a:chExt cx="2155825" cy="2152650"/>
                </a:xfrm>
              </p:grpSpPr>
              <p:sp>
                <p:nvSpPr>
                  <p:cNvPr id="121" name="任意多边形: 形状 139"/>
                  <p:cNvSpPr/>
                  <p:nvPr/>
                </p:nvSpPr>
                <p:spPr bwMode="auto">
                  <a:xfrm>
                    <a:off x="3311525" y="1000125"/>
                    <a:ext cx="2155825" cy="2152650"/>
                  </a:xfrm>
                  <a:custGeom>
                    <a:avLst/>
                    <a:gdLst>
                      <a:gd name="connsiteX0" fmla="*/ 0 w 2155825"/>
                      <a:gd name="connsiteY0" fmla="*/ 1898650 h 2152650"/>
                      <a:gd name="connsiteX1" fmla="*/ 149225 w 2155825"/>
                      <a:gd name="connsiteY1" fmla="*/ 1349375 h 2152650"/>
                      <a:gd name="connsiteX2" fmla="*/ 438150 w 2155825"/>
                      <a:gd name="connsiteY2" fmla="*/ 850900 h 2152650"/>
                      <a:gd name="connsiteX3" fmla="*/ 841375 w 2155825"/>
                      <a:gd name="connsiteY3" fmla="*/ 441325 h 2152650"/>
                      <a:gd name="connsiteX4" fmla="*/ 1346200 w 2155825"/>
                      <a:gd name="connsiteY4" fmla="*/ 149225 h 2152650"/>
                      <a:gd name="connsiteX5" fmla="*/ 1901825 w 2155825"/>
                      <a:gd name="connsiteY5" fmla="*/ 0 h 2152650"/>
                      <a:gd name="connsiteX6" fmla="*/ 2155825 w 2155825"/>
                      <a:gd name="connsiteY6" fmla="*/ 1917700 h 2152650"/>
                      <a:gd name="connsiteX7" fmla="*/ 2092325 w 2155825"/>
                      <a:gd name="connsiteY7" fmla="*/ 1939925 h 2152650"/>
                      <a:gd name="connsiteX8" fmla="*/ 1355725 w 2155825"/>
                      <a:gd name="connsiteY8" fmla="*/ 149225 h 2152650"/>
                      <a:gd name="connsiteX9" fmla="*/ 847725 w 2155825"/>
                      <a:gd name="connsiteY9" fmla="*/ 441325 h 2152650"/>
                      <a:gd name="connsiteX10" fmla="*/ 2025650 w 2155825"/>
                      <a:gd name="connsiteY10" fmla="*/ 1978025 h 2152650"/>
                      <a:gd name="connsiteX11" fmla="*/ 1981200 w 2155825"/>
                      <a:gd name="connsiteY11" fmla="*/ 2028825 h 2152650"/>
                      <a:gd name="connsiteX12" fmla="*/ 447675 w 2155825"/>
                      <a:gd name="connsiteY12" fmla="*/ 847725 h 2152650"/>
                      <a:gd name="connsiteX13" fmla="*/ 152400 w 2155825"/>
                      <a:gd name="connsiteY13" fmla="*/ 1349375 h 2152650"/>
                      <a:gd name="connsiteX14" fmla="*/ 1939925 w 2155825"/>
                      <a:gd name="connsiteY14" fmla="*/ 2082800 h 2152650"/>
                      <a:gd name="connsiteX15" fmla="*/ 1927225 w 2155825"/>
                      <a:gd name="connsiteY15" fmla="*/ 2152650 h 2152650"/>
                      <a:gd name="connsiteX16" fmla="*/ 0 w 2155825"/>
                      <a:gd name="connsiteY16" fmla="*/ 1898650 h 2152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155825" h="2152650">
                        <a:moveTo>
                          <a:pt x="0" y="1898650"/>
                        </a:moveTo>
                        <a:lnTo>
                          <a:pt x="149225" y="1349375"/>
                        </a:lnTo>
                        <a:lnTo>
                          <a:pt x="438150" y="850900"/>
                        </a:lnTo>
                        <a:lnTo>
                          <a:pt x="841375" y="441325"/>
                        </a:lnTo>
                        <a:lnTo>
                          <a:pt x="1346200" y="149225"/>
                        </a:lnTo>
                        <a:lnTo>
                          <a:pt x="1901825" y="0"/>
                        </a:lnTo>
                        <a:lnTo>
                          <a:pt x="2155825" y="1917700"/>
                        </a:lnTo>
                        <a:lnTo>
                          <a:pt x="2092325" y="1939925"/>
                        </a:lnTo>
                        <a:lnTo>
                          <a:pt x="1355725" y="149225"/>
                        </a:lnTo>
                        <a:lnTo>
                          <a:pt x="847725" y="441325"/>
                        </a:lnTo>
                        <a:lnTo>
                          <a:pt x="2025650" y="1978025"/>
                        </a:lnTo>
                        <a:lnTo>
                          <a:pt x="1981200" y="2028825"/>
                        </a:lnTo>
                        <a:lnTo>
                          <a:pt x="447675" y="847725"/>
                        </a:lnTo>
                        <a:lnTo>
                          <a:pt x="152400" y="1349375"/>
                        </a:lnTo>
                        <a:lnTo>
                          <a:pt x="1939925" y="2082800"/>
                        </a:lnTo>
                        <a:lnTo>
                          <a:pt x="1927225" y="2152650"/>
                        </a:lnTo>
                        <a:lnTo>
                          <a:pt x="0" y="189865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tailEnd type="triangle" w="med" len="med"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algn="ctr"/>
                    <a:endParaRPr lang="zh-CN" altLang="en-US"/>
                  </a:p>
                </p:txBody>
              </p:sp>
              <p:cxnSp>
                <p:nvCxnSpPr>
                  <p:cNvPr id="122" name="直接连接符 121"/>
                  <p:cNvCxnSpPr>
                    <a:stCxn id="121" idx="10"/>
                    <a:endCxn id="121" idx="7"/>
                  </p:cNvCxnSpPr>
                  <p:nvPr/>
                </p:nvCxnSpPr>
                <p:spPr>
                  <a:xfrm flipV="1">
                    <a:off x="5337175" y="2940050"/>
                    <a:ext cx="66675" cy="3810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3" name="直接连接符 122"/>
                  <p:cNvCxnSpPr>
                    <a:stCxn id="121" idx="14"/>
                    <a:endCxn id="121" idx="11"/>
                  </p:cNvCxnSpPr>
                  <p:nvPr/>
                </p:nvCxnSpPr>
                <p:spPr>
                  <a:xfrm flipV="1">
                    <a:off x="5251450" y="3028950"/>
                    <a:ext cx="41275" cy="5397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14" name="直接连接符 113"/>
              <p:cNvCxnSpPr>
                <a:stCxn id="127" idx="5"/>
                <a:endCxn id="127" idx="8"/>
              </p:cNvCxnSpPr>
              <p:nvPr/>
            </p:nvCxnSpPr>
            <p:spPr>
              <a:xfrm>
                <a:off x="5290706" y="2294338"/>
                <a:ext cx="686" cy="323393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直接连接符 114"/>
              <p:cNvCxnSpPr/>
              <p:nvPr/>
            </p:nvCxnSpPr>
            <p:spPr>
              <a:xfrm>
                <a:off x="7765982" y="2291957"/>
                <a:ext cx="686" cy="323393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1" name="直接箭头连接符 90"/>
            <p:cNvCxnSpPr/>
            <p:nvPr/>
          </p:nvCxnSpPr>
          <p:spPr>
            <a:xfrm>
              <a:off x="6526455" y="1299512"/>
              <a:ext cx="0" cy="197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箭头连接符 91"/>
            <p:cNvCxnSpPr/>
            <p:nvPr/>
          </p:nvCxnSpPr>
          <p:spPr>
            <a:xfrm rot="1800000">
              <a:off x="6798166" y="1363551"/>
              <a:ext cx="0" cy="197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箭头连接符 92"/>
            <p:cNvCxnSpPr/>
            <p:nvPr/>
          </p:nvCxnSpPr>
          <p:spPr>
            <a:xfrm rot="3600000">
              <a:off x="7027689" y="1495644"/>
              <a:ext cx="0" cy="197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箭头连接符 93"/>
            <p:cNvCxnSpPr/>
            <p:nvPr/>
          </p:nvCxnSpPr>
          <p:spPr>
            <a:xfrm rot="5400000">
              <a:off x="7236296" y="1675806"/>
              <a:ext cx="0" cy="197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箭头连接符 94"/>
            <p:cNvCxnSpPr/>
            <p:nvPr/>
          </p:nvCxnSpPr>
          <p:spPr>
            <a:xfrm rot="7200000">
              <a:off x="7346469" y="1863877"/>
              <a:ext cx="0" cy="197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箭头连接符 95"/>
            <p:cNvCxnSpPr/>
            <p:nvPr/>
          </p:nvCxnSpPr>
          <p:spPr>
            <a:xfrm rot="9000000">
              <a:off x="7524328" y="2108892"/>
              <a:ext cx="0" cy="197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箭头连接符 96"/>
            <p:cNvCxnSpPr/>
            <p:nvPr/>
          </p:nvCxnSpPr>
          <p:spPr>
            <a:xfrm rot="12600000">
              <a:off x="7524328" y="2634734"/>
              <a:ext cx="0" cy="197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箭头连接符 97"/>
            <p:cNvCxnSpPr/>
            <p:nvPr/>
          </p:nvCxnSpPr>
          <p:spPr>
            <a:xfrm rot="14400000">
              <a:off x="7418677" y="2868747"/>
              <a:ext cx="0" cy="197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箭头连接符 98"/>
            <p:cNvCxnSpPr/>
            <p:nvPr/>
          </p:nvCxnSpPr>
          <p:spPr>
            <a:xfrm rot="16200000">
              <a:off x="7233958" y="3048996"/>
              <a:ext cx="0" cy="197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箭头连接符 99"/>
            <p:cNvCxnSpPr/>
            <p:nvPr/>
          </p:nvCxnSpPr>
          <p:spPr>
            <a:xfrm rot="18000000">
              <a:off x="6986048" y="3220199"/>
              <a:ext cx="0" cy="197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箭头连接符 100"/>
            <p:cNvCxnSpPr/>
            <p:nvPr/>
          </p:nvCxnSpPr>
          <p:spPr>
            <a:xfrm rot="19800000">
              <a:off x="6788362" y="3333313"/>
              <a:ext cx="0" cy="197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箭头连接符 101"/>
            <p:cNvCxnSpPr/>
            <p:nvPr/>
          </p:nvCxnSpPr>
          <p:spPr>
            <a:xfrm>
              <a:off x="6542685" y="3368426"/>
              <a:ext cx="0" cy="197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箭头连接符 102"/>
            <p:cNvCxnSpPr/>
            <p:nvPr/>
          </p:nvCxnSpPr>
          <p:spPr>
            <a:xfrm rot="19800000">
              <a:off x="6279898" y="1423301"/>
              <a:ext cx="0" cy="197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箭头连接符 103"/>
            <p:cNvCxnSpPr/>
            <p:nvPr/>
          </p:nvCxnSpPr>
          <p:spPr>
            <a:xfrm rot="18000000">
              <a:off x="6064122" y="1575245"/>
              <a:ext cx="0" cy="197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箭头连接符 104"/>
            <p:cNvCxnSpPr/>
            <p:nvPr/>
          </p:nvCxnSpPr>
          <p:spPr>
            <a:xfrm rot="16200000">
              <a:off x="5879726" y="1714883"/>
              <a:ext cx="0" cy="197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箭头连接符 105"/>
            <p:cNvCxnSpPr/>
            <p:nvPr/>
          </p:nvCxnSpPr>
          <p:spPr>
            <a:xfrm rot="14400000">
              <a:off x="5737636" y="1885071"/>
              <a:ext cx="0" cy="197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箭头连接符 106"/>
            <p:cNvCxnSpPr/>
            <p:nvPr/>
          </p:nvCxnSpPr>
          <p:spPr>
            <a:xfrm rot="12600000">
              <a:off x="5643969" y="2108892"/>
              <a:ext cx="0" cy="197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箭头连接符 107"/>
            <p:cNvCxnSpPr/>
            <p:nvPr/>
          </p:nvCxnSpPr>
          <p:spPr>
            <a:xfrm rot="9000000">
              <a:off x="5645732" y="2604492"/>
              <a:ext cx="0" cy="197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箭头连接符 108"/>
            <p:cNvCxnSpPr/>
            <p:nvPr/>
          </p:nvCxnSpPr>
          <p:spPr>
            <a:xfrm rot="7200000">
              <a:off x="5750288" y="2772196"/>
              <a:ext cx="0" cy="197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箭头连接符 109"/>
            <p:cNvCxnSpPr/>
            <p:nvPr/>
          </p:nvCxnSpPr>
          <p:spPr>
            <a:xfrm rot="5400000">
              <a:off x="5860471" y="3028010"/>
              <a:ext cx="0" cy="197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箭头连接符 110"/>
            <p:cNvCxnSpPr/>
            <p:nvPr/>
          </p:nvCxnSpPr>
          <p:spPr>
            <a:xfrm rot="3600000">
              <a:off x="6051014" y="3179322"/>
              <a:ext cx="0" cy="197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箭头连接符 111"/>
            <p:cNvCxnSpPr/>
            <p:nvPr/>
          </p:nvCxnSpPr>
          <p:spPr>
            <a:xfrm rot="1800000">
              <a:off x="6303636" y="3288721"/>
              <a:ext cx="0" cy="197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6" name="直接连接符 135"/>
          <p:cNvCxnSpPr/>
          <p:nvPr/>
        </p:nvCxnSpPr>
        <p:spPr>
          <a:xfrm flipV="1">
            <a:off x="5205550" y="4813432"/>
            <a:ext cx="1544523" cy="912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直接连接符 136"/>
          <p:cNvCxnSpPr/>
          <p:nvPr/>
        </p:nvCxnSpPr>
        <p:spPr>
          <a:xfrm>
            <a:off x="5222157" y="2501047"/>
            <a:ext cx="1538479" cy="202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接箭头连接符 137"/>
          <p:cNvCxnSpPr/>
          <p:nvPr/>
        </p:nvCxnSpPr>
        <p:spPr>
          <a:xfrm>
            <a:off x="6349985" y="2528905"/>
            <a:ext cx="5360" cy="2284527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文本框 138"/>
          <p:cNvSpPr txBox="1"/>
          <p:nvPr/>
        </p:nvSpPr>
        <p:spPr>
          <a:xfrm>
            <a:off x="6291039" y="3602895"/>
            <a:ext cx="7296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166mm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760070"/>
            <a:ext cx="3748141" cy="2988520"/>
          </a:xfrm>
          <a:prstGeom prst="rect">
            <a:avLst/>
          </a:prstGeom>
        </p:spPr>
      </p:pic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642910" y="160718"/>
            <a:ext cx="7772400" cy="342900"/>
          </a:xfrm>
        </p:spPr>
        <p:txBody>
          <a:bodyPr>
            <a:no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Stripping permanent magnet scheme</a:t>
            </a:r>
            <a:endParaRPr lang="zh-CN" altLang="en-US" sz="2400" dirty="0">
              <a:solidFill>
                <a:srgbClr val="0000FF"/>
              </a:solidFill>
              <a:effectLst/>
              <a:latin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24854" y="3720917"/>
            <a:ext cx="8894289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</a:rPr>
              <a:t>The peak magnetic field strength of the laser stripping permanent magnet reaches 2.358 T, and the magnetic field gradient in the main stripping region is 61.80 T/m.</a:t>
            </a:r>
          </a:p>
          <a:p>
            <a:pPr marL="285750" indent="-285750" algn="just"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</a:rPr>
              <a:t>The selection of magnetization direction is determined by the stripping results. The optimal range 30°~ 40°for reducing the growth of RMS angular divergence is chosen.</a:t>
            </a:r>
            <a:endParaRPr lang="zh-CN" altLang="en-US" sz="16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8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19</a:t>
            </a:fld>
            <a:endParaRPr lang="en-US" altLang="zh-CN" dirty="0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3" y="776723"/>
            <a:ext cx="3744416" cy="280831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42910" y="160718"/>
            <a:ext cx="7772400" cy="342900"/>
          </a:xfrm>
        </p:spPr>
        <p:txBody>
          <a:bodyPr>
            <a:no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Stripping permanent magnet analysis</a:t>
            </a:r>
            <a:endParaRPr lang="zh-CN" altLang="en-US" sz="2400" dirty="0">
              <a:solidFill>
                <a:srgbClr val="0000FF"/>
              </a:solidFill>
              <a:effectLst/>
              <a:latin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771550"/>
            <a:ext cx="3360000" cy="2520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843558"/>
            <a:ext cx="3360000" cy="244799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8988" y="3559482"/>
            <a:ext cx="90175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</a:rPr>
              <a:t>The H</a:t>
            </a:r>
            <a:r>
              <a:rPr lang="en-US" altLang="zh-CN" sz="1600" baseline="30000" dirty="0">
                <a:latin typeface="Times New Roman" panose="02020603050405020304" pitchFamily="18" charset="0"/>
                <a:ea typeface="宋体" panose="02010600030101010101" pitchFamily="2" charset="-122"/>
              </a:rPr>
              <a:t>-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</a:rPr>
              <a:t> particles complete the stripping process in the high-gradient region which is before the peak magnetic field region. All H</a:t>
            </a:r>
            <a:r>
              <a:rPr lang="en-US" altLang="zh-CN" sz="1600" baseline="30000" dirty="0">
                <a:latin typeface="Times New Roman" panose="02020603050405020304" pitchFamily="18" charset="0"/>
                <a:ea typeface="宋体" panose="02010600030101010101" pitchFamily="2" charset="-122"/>
              </a:rPr>
              <a:t>-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</a:rPr>
              <a:t> particles are converted into H</a:t>
            </a:r>
            <a:r>
              <a:rPr lang="en-US" altLang="zh-CN" sz="1600" baseline="30000" dirty="0"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</a:rPr>
              <a:t> particles, which no longer deflect, thereby reducing the </a:t>
            </a:r>
            <a:r>
              <a:rPr lang="en-US" altLang="zh-CN" sz="16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emittance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</a:rPr>
              <a:t> growth.</a:t>
            </a:r>
          </a:p>
          <a:p>
            <a:pPr marL="285750" indent="-285750" algn="just"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</a:rPr>
              <a:t>By designing a high-gradient magnetic field, the angular divergence distribution achieves the expected Gaussian distribution.</a:t>
            </a:r>
            <a:endParaRPr lang="zh-CN" altLang="en-US" sz="16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23733" y="3214604"/>
            <a:ext cx="31117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Magnetic strength V.S. stripped probability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96021" y="3214605"/>
            <a:ext cx="23440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Stripped angular distribution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20</a:t>
            </a:fld>
            <a:endParaRPr lang="en-US" altLang="zh-CN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642910" y="160718"/>
            <a:ext cx="7772400" cy="342900"/>
          </a:xfrm>
        </p:spPr>
        <p:txBody>
          <a:bodyPr>
            <a:no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Stripping permanent magnet parameters</a:t>
            </a:r>
            <a:endParaRPr lang="zh-CN" altLang="en-US" sz="2400" dirty="0">
              <a:solidFill>
                <a:srgbClr val="0000FF"/>
              </a:solidFill>
              <a:effectLst/>
              <a:latin typeface="微软雅黑" panose="020B0503020204020204" pitchFamily="34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251520" y="915569"/>
          <a:ext cx="4075855" cy="38129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64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1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713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Parameter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Value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29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Peak field strength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2.35852 T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29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Peak field gradient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104.589 T/m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29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Field gradient at 1.8 T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61.8022 T/m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29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Field gradient at 1.4 T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92.2427 T/m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429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Integrated field</a:t>
                      </a:r>
                      <a:endParaRPr lang="zh-CN" altLang="en-US" sz="1600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0.12571 </a:t>
                      </a:r>
                      <a:r>
                        <a:rPr lang="en-US" altLang="zh-CN" sz="1600" baseline="0" dirty="0" err="1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T.m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429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Maximum field error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0.04883 T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21</a:t>
            </a:fld>
            <a:endParaRPr lang="en-US" altLang="zh-CN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4572001" y="1081963"/>
          <a:ext cx="4392488" cy="30739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45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7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15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Parameter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Value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9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Stripped </a:t>
                      </a:r>
                      <a:r>
                        <a:rPr lang="en-US" altLang="zh-CN" sz="1600" kern="1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efficiency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99.9999%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925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RMS</a:t>
                      </a:r>
                      <a:r>
                        <a:rPr lang="zh-CN" altLang="en-US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angular divergence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1.693(±2%) </a:t>
                      </a:r>
                      <a:r>
                        <a:rPr lang="en-US" altLang="zh-CN" sz="1600" baseline="0" dirty="0" err="1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mrad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925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Average angular deflection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2.180(±7%) </a:t>
                      </a:r>
                      <a:r>
                        <a:rPr lang="en-US" altLang="zh-CN" sz="1600" baseline="0" dirty="0" err="1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mrad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69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RMS</a:t>
                      </a:r>
                      <a:r>
                        <a:rPr lang="zh-CN" altLang="en-US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emittance ratio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aseline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5.615(±1.95%) </a:t>
                      </a:r>
                      <a:endParaRPr lang="zh-CN" altLang="en-US" sz="1600" baseline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32" y="1802710"/>
            <a:ext cx="4196927" cy="1937043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42910" y="146583"/>
            <a:ext cx="7772400" cy="451965"/>
          </a:xfrm>
        </p:spPr>
        <p:txBody>
          <a:bodyPr>
            <a:no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Permanent magnet prototype</a:t>
            </a:r>
            <a:endParaRPr lang="zh-CN" alt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-36512" y="3997430"/>
            <a:ext cx="39537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altLang="zh-CN" sz="1600" baseline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RMS</a:t>
            </a:r>
            <a:r>
              <a:rPr lang="zh-CN" altLang="en-US" sz="1600" baseline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600" baseline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emittance ratio is 5.615</a:t>
            </a:r>
            <a:endParaRPr lang="zh-CN" altLang="en-US" sz="1600" baseline="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22</a:t>
            </a:fld>
            <a:endParaRPr lang="en-US" altLang="zh-CN" dirty="0"/>
          </a:p>
        </p:txBody>
      </p:sp>
      <p:sp>
        <p:nvSpPr>
          <p:cNvPr id="10" name="文本框 9"/>
          <p:cNvSpPr txBox="1"/>
          <p:nvPr/>
        </p:nvSpPr>
        <p:spPr>
          <a:xfrm>
            <a:off x="114544" y="1253087"/>
            <a:ext cx="39537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aseline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Difference in the</a:t>
            </a: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600" baseline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phase space</a:t>
            </a:r>
            <a:endParaRPr lang="zh-CN" altLang="en-US" sz="1600" baseline="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2984" y="3018218"/>
            <a:ext cx="2032099" cy="202275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2487" y="856226"/>
            <a:ext cx="4489019" cy="1745729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508104" y="2601955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aseline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Schematic drawing of the magnet</a:t>
            </a:r>
            <a:endParaRPr lang="zh-CN" altLang="en-US" sz="1600" baseline="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" t="5693" r="19092" b="26252"/>
          <a:stretch>
            <a:fillRect/>
          </a:stretch>
        </p:blipFill>
        <p:spPr>
          <a:xfrm rot="16200000">
            <a:off x="5947229" y="3333561"/>
            <a:ext cx="2056578" cy="139207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2"/>
          <a:stretch>
            <a:fillRect/>
          </a:stretch>
        </p:blipFill>
        <p:spPr>
          <a:xfrm>
            <a:off x="7740352" y="3001308"/>
            <a:ext cx="1381154" cy="205657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42910" y="160718"/>
            <a:ext cx="7772400" cy="466816"/>
          </a:xfrm>
        </p:spPr>
        <p:txBody>
          <a:bodyPr>
            <a:no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Demagnetization Issue</a:t>
            </a:r>
            <a:endParaRPr lang="zh-CN" alt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23</a:t>
            </a:fld>
            <a:endParaRPr lang="en-US" altLang="zh-CN" dirty="0"/>
          </a:p>
        </p:txBody>
      </p:sp>
      <p:pic>
        <p:nvPicPr>
          <p:cNvPr id="11" name="图片 10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00684" y="2598349"/>
            <a:ext cx="2591995" cy="2160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图片 15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815543" y="2598349"/>
            <a:ext cx="3512913" cy="2240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1" y="2571750"/>
            <a:ext cx="2383085" cy="2208680"/>
          </a:xfrm>
          <a:prstGeom prst="rect">
            <a:avLst/>
          </a:prstGeom>
        </p:spPr>
      </p:pic>
      <p:sp>
        <p:nvSpPr>
          <p:cNvPr id="18" name="文本框 12"/>
          <p:cNvSpPr txBox="1"/>
          <p:nvPr/>
        </p:nvSpPr>
        <p:spPr>
          <a:xfrm>
            <a:off x="179512" y="759706"/>
            <a:ext cx="8863804" cy="18120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285750" indent="-285750" algn="just">
              <a:lnSpc>
                <a:spcPct val="200000"/>
              </a:lnSpc>
              <a:spcBef>
                <a:spcPts val="1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After the prototype magnet was built, demagnetization was observed at the mid-plane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200000"/>
              </a:lnSpc>
              <a:spcBef>
                <a:spcPts val="1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A demagnetization model was established; simulations agree with measurements, and the magnet design was optimized accordingly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353086"/>
            <a:ext cx="3500430" cy="68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3" name="内容占位符 7"/>
          <p:cNvSpPr txBox="1"/>
          <p:nvPr/>
        </p:nvSpPr>
        <p:spPr>
          <a:xfrm>
            <a:off x="-36512" y="4069992"/>
            <a:ext cx="5112568" cy="410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  <a:defRPr/>
            </a:pPr>
            <a:r>
              <a:rPr lang="en-US" altLang="zh-CN" sz="1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Proportion of hydrogen atoms in the ground state</a:t>
            </a:r>
            <a:r>
              <a:rPr lang="zh-CN" altLang="en-US" sz="1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endParaRPr lang="en-US" altLang="zh-CN" sz="16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4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8064" y="810896"/>
            <a:ext cx="3911793" cy="3204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8" name="内容占位符 7"/>
          <p:cNvSpPr txBox="1"/>
          <p:nvPr/>
        </p:nvSpPr>
        <p:spPr>
          <a:xfrm>
            <a:off x="5076056" y="4036055"/>
            <a:ext cx="3168352" cy="410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lnSpc>
                <a:spcPct val="1100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  <a:defRPr/>
            </a:pPr>
            <a:r>
              <a:rPr lang="en-US" altLang="zh-CN" sz="1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Average power of the laser</a:t>
            </a:r>
            <a:r>
              <a:rPr lang="zh-CN" altLang="en-US" sz="1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endParaRPr lang="en-US" altLang="zh-CN" sz="16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内容占位符 7"/>
          <p:cNvSpPr txBox="1"/>
          <p:nvPr/>
        </p:nvSpPr>
        <p:spPr>
          <a:xfrm>
            <a:off x="-36512" y="3091724"/>
            <a:ext cx="2571736" cy="410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  <a:defRPr/>
            </a:pPr>
            <a:r>
              <a:rPr lang="en-US" altLang="zh-CN" sz="1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Peak power of the laser</a:t>
            </a:r>
            <a:r>
              <a:rPr lang="zh-CN" altLang="en-US" sz="1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endParaRPr lang="en-US" altLang="zh-CN" sz="16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502535"/>
            <a:ext cx="3643338" cy="567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标题 1"/>
          <p:cNvSpPr txBox="1"/>
          <p:nvPr/>
        </p:nvSpPr>
        <p:spPr>
          <a:xfrm>
            <a:off x="642910" y="160718"/>
            <a:ext cx="7772400" cy="3948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algn="ctr"/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2.2.2 Laser excitation</a:t>
            </a:r>
            <a:endParaRPr lang="zh-CN" alt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6" y="838580"/>
            <a:ext cx="5236553" cy="2236570"/>
          </a:xfrm>
          <a:prstGeom prst="rect">
            <a:avLst/>
          </a:prstGeom>
        </p:spPr>
      </p:pic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24</a:t>
            </a:fld>
            <a:endParaRPr lang="en-US" altLang="zh-CN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6168944" y="4523098"/>
          <a:ext cx="2075464" cy="4107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0" name="Equation" r:id="rId7" imgW="29260800" imgH="5791200" progId="Equation.DSMT4">
                  <p:embed/>
                </p:oleObj>
              </mc:Choice>
              <mc:Fallback>
                <p:oleObj name="Equation" r:id="rId7" imgW="29260800" imgH="5791200" progId="Equation.DSMT4">
                  <p:embed/>
                  <p:pic>
                    <p:nvPicPr>
                      <p:cNvPr id="0" name="图片 1953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68944" y="4523098"/>
                        <a:ext cx="2075464" cy="4107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4381" y="3662368"/>
            <a:ext cx="1714512" cy="670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4572014"/>
            <a:ext cx="1857379" cy="302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标题 8"/>
          <p:cNvSpPr>
            <a:spLocks noGrp="1"/>
          </p:cNvSpPr>
          <p:nvPr>
            <p:ph type="title"/>
          </p:nvPr>
        </p:nvSpPr>
        <p:spPr>
          <a:xfrm>
            <a:off x="3214678" y="3431800"/>
            <a:ext cx="5821818" cy="1553157"/>
          </a:xfrm>
        </p:spPr>
        <p:txBody>
          <a:bodyPr>
            <a:no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 the H</a:t>
            </a:r>
            <a:r>
              <a:rPr lang="en-US" altLang="zh-CN" sz="1400" b="0" baseline="30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1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beam, if one chooses direct excitation to the n=3 state in a single step, a minimum of 213 nm laser wavelength is required.</a:t>
            </a:r>
            <a:r>
              <a:rPr lang="en-US" altLang="zh-CN" sz="1400" b="0" dirty="0">
                <a:effectLst/>
              </a:rPr>
              <a:t> </a:t>
            </a:r>
            <a:r>
              <a:rPr lang="en-US" altLang="zh-CN" sz="1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If a stepwise excitation approach is selected, first exciting the hydrogen atoms to the n=2 state, the required laser wavelength can be extended to 266 nm.</a:t>
            </a:r>
            <a:endParaRPr lang="zh-CN" altLang="en-US" sz="1400" b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642910" y="160718"/>
            <a:ext cx="7772400" cy="3948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algn="ctr"/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Laser excitation process</a:t>
            </a:r>
            <a:endParaRPr lang="zh-CN" alt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28596" y="785800"/>
            <a:ext cx="3528392" cy="2646294"/>
            <a:chOff x="428596" y="785800"/>
            <a:chExt cx="3528392" cy="264629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596" y="785800"/>
              <a:ext cx="3528392" cy="2646294"/>
            </a:xfrm>
            <a:prstGeom prst="rect">
              <a:avLst/>
            </a:prstGeom>
          </p:spPr>
        </p:pic>
        <p:cxnSp>
          <p:nvCxnSpPr>
            <p:cNvPr id="18" name="直接连接符 17"/>
            <p:cNvCxnSpPr/>
            <p:nvPr/>
          </p:nvCxnSpPr>
          <p:spPr>
            <a:xfrm flipV="1">
              <a:off x="1612076" y="1516605"/>
              <a:ext cx="0" cy="162300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4888435" y="785800"/>
            <a:ext cx="3528000" cy="2646000"/>
            <a:chOff x="4929190" y="785800"/>
            <a:chExt cx="3528000" cy="26460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9190" y="785800"/>
              <a:ext cx="3528000" cy="2646000"/>
            </a:xfrm>
            <a:prstGeom prst="rect">
              <a:avLst/>
            </a:prstGeom>
          </p:spPr>
        </p:pic>
        <p:cxnSp>
          <p:nvCxnSpPr>
            <p:cNvPr id="21" name="直接连接符 20"/>
            <p:cNvCxnSpPr/>
            <p:nvPr/>
          </p:nvCxnSpPr>
          <p:spPr>
            <a:xfrm flipV="1">
              <a:off x="6108231" y="1508582"/>
              <a:ext cx="0" cy="162300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25</a:t>
            </a:fld>
            <a:endParaRPr lang="en-US" altLang="zh-CN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/>
        </p:nvSpPr>
        <p:spPr>
          <a:xfrm>
            <a:off x="642910" y="160718"/>
            <a:ext cx="7772400" cy="3948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algn="ctr">
              <a:spcBef>
                <a:spcPct val="0"/>
              </a:spcBef>
              <a:buNone/>
              <a:defRPr sz="2400" b="1" i="0" baseline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Dispersion derivative  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0" y="843558"/>
                <a:ext cx="8894289" cy="1370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lnSpc>
                    <a:spcPct val="150000"/>
                  </a:lnSpc>
                  <a:buClr>
                    <a:schemeClr val="tx1"/>
                  </a:buClr>
                  <a:buFont typeface="Wingdings" panose="05000000000000000000" pitchFamily="2" charset="2"/>
                  <a:buChar char="Ø"/>
                </a:pPr>
                <a:r>
                  <a:rPr lang="en-US" altLang="zh-CN" sz="16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For</a:t>
                </a:r>
                <a:r>
                  <a:rPr lang="en-US" altLang="zh-CN" sz="1600" dirty="0"/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handling the off-energy particles, the dispersion derivative must be adjusted to make them satisfy a specific incident angle with the laser.</a:t>
                </a:r>
              </a:p>
              <a:p>
                <a:pPr algn="just">
                  <a:lnSpc>
                    <a:spcPct val="150000"/>
                  </a:lnSpc>
                  <a:buClr>
                    <a:schemeClr val="tx1"/>
                  </a:buClr>
                </a:pPr>
                <a:r>
                  <a:rPr lang="en-US" altLang="zh-CN" sz="16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𝐷</m:t>
                        </m:r>
                      </m:e>
                      <m:sup>
                        <m:r>
                          <a:rPr lang="en-US" altLang="zh-CN" sz="16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sz="1600"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CN" sz="16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β</m:t>
                        </m:r>
                        <m:r>
                          <a:rPr lang="en-US" altLang="zh-CN" sz="16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16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𝑐𝑜𝑠</m:t>
                        </m:r>
                        <m:r>
                          <a:rPr lang="en-US" altLang="zh-CN" sz="16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altLang="zh-CN" sz="16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𝑠𝑖𝑛</m:t>
                        </m:r>
                        <m:r>
                          <a:rPr lang="en-US" altLang="zh-CN" sz="16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𝛼</m:t>
                        </m:r>
                      </m:den>
                    </m:f>
                  </m:oMath>
                </a14:m>
                <a:endParaRPr lang="en-US" altLang="zh-CN" sz="16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43558"/>
                <a:ext cx="8894289" cy="1370568"/>
              </a:xfrm>
              <a:prstGeom prst="rect">
                <a:avLst/>
              </a:prstGeom>
              <a:blipFill rotWithShape="1">
                <a:blip r:embed="rId2"/>
                <a:stretch>
                  <a:fillRect t="-20" r="5" b="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24" y="2291100"/>
            <a:ext cx="3543297" cy="236219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073" y="2550249"/>
            <a:ext cx="3930230" cy="2477785"/>
          </a:xfrm>
          <a:prstGeom prst="rect">
            <a:avLst/>
          </a:prstGeom>
        </p:spPr>
      </p:pic>
      <p:sp>
        <p:nvSpPr>
          <p:cNvPr id="11" name="文本框 7"/>
          <p:cNvSpPr txBox="1"/>
          <p:nvPr/>
        </p:nvSpPr>
        <p:spPr>
          <a:xfrm>
            <a:off x="534724" y="4638373"/>
            <a:ext cx="33751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 of D` on excitation efficiency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128466" y="1273958"/>
            <a:ext cx="3000396" cy="1297792"/>
            <a:chOff x="7034613" y="1099218"/>
            <a:chExt cx="3673680" cy="1808016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7191375" y="2238375"/>
              <a:ext cx="3305175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7486650" y="1485900"/>
              <a:ext cx="1323975" cy="74295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7286625" y="1866900"/>
              <a:ext cx="1524000" cy="37147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>
              <a:off x="7486650" y="2242900"/>
              <a:ext cx="1323975" cy="54669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Google Shape;349;g210480b01aa_1_12643"/>
            <p:cNvSpPr/>
            <p:nvPr/>
          </p:nvSpPr>
          <p:spPr>
            <a:xfrm rot="8016269">
              <a:off x="8488937" y="1785700"/>
              <a:ext cx="1455168" cy="241099"/>
            </a:xfrm>
            <a:custGeom>
              <a:avLst/>
              <a:gdLst/>
              <a:ahLst/>
              <a:cxnLst/>
              <a:rect l="l" t="t" r="r" b="b"/>
              <a:pathLst>
                <a:path w="242173" h="49340" extrusionOk="0">
                  <a:moveTo>
                    <a:pt x="0" y="28789"/>
                  </a:moveTo>
                  <a:cubicBezTo>
                    <a:pt x="4899" y="28942"/>
                    <a:pt x="19493" y="33075"/>
                    <a:pt x="29392" y="29707"/>
                  </a:cubicBezTo>
                  <a:cubicBezTo>
                    <a:pt x="39291" y="26339"/>
                    <a:pt x="48424" y="5315"/>
                    <a:pt x="59395" y="8581"/>
                  </a:cubicBezTo>
                  <a:cubicBezTo>
                    <a:pt x="70366" y="11847"/>
                    <a:pt x="82714" y="50730"/>
                    <a:pt x="95216" y="49301"/>
                  </a:cubicBezTo>
                  <a:cubicBezTo>
                    <a:pt x="107718" y="47872"/>
                    <a:pt x="122057" y="724"/>
                    <a:pt x="134405" y="9"/>
                  </a:cubicBezTo>
                  <a:cubicBezTo>
                    <a:pt x="146754" y="-705"/>
                    <a:pt x="157010" y="39605"/>
                    <a:pt x="169307" y="45014"/>
                  </a:cubicBezTo>
                  <a:cubicBezTo>
                    <a:pt x="181604" y="50423"/>
                    <a:pt x="196045" y="34963"/>
                    <a:pt x="208189" y="32463"/>
                  </a:cubicBezTo>
                  <a:cubicBezTo>
                    <a:pt x="220333" y="29963"/>
                    <a:pt x="236509" y="30421"/>
                    <a:pt x="242173" y="30013"/>
                  </a:cubicBezTo>
                </a:path>
              </a:pathLst>
            </a:custGeom>
            <a:noFill/>
            <a:ln w="28575" cap="flat" cmpd="sng">
              <a:solidFill>
                <a:srgbClr val="FF00FF"/>
              </a:solidFill>
              <a:prstDash val="solid"/>
              <a:round/>
              <a:headEnd type="none" w="med" len="med"/>
              <a:tailEnd type="stealth" w="med" len="med"/>
            </a:ln>
          </p:spPr>
        </p:sp>
        <p:sp>
          <p:nvSpPr>
            <p:cNvPr id="32" name="文本框 22"/>
            <p:cNvSpPr txBox="1"/>
            <p:nvPr/>
          </p:nvSpPr>
          <p:spPr>
            <a:xfrm>
              <a:off x="9653209" y="1141182"/>
              <a:ext cx="1055083" cy="763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1600" dirty="0">
                  <a:solidFill>
                    <a:srgbClr val="FB0DC8"/>
                  </a:solidFill>
                  <a:latin typeface="+mj-lt"/>
                </a:rPr>
                <a:t>laser</a:t>
              </a:r>
              <a:endParaRPr lang="zh-CN" altLang="en-US" sz="1600" dirty="0">
                <a:solidFill>
                  <a:srgbClr val="FB0DC8"/>
                </a:solidFill>
                <a:latin typeface="+mj-lt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文本框 32"/>
                <p:cNvSpPr txBox="1"/>
                <p:nvPr/>
              </p:nvSpPr>
              <p:spPr>
                <a:xfrm>
                  <a:off x="7293008" y="1099218"/>
                  <a:ext cx="278666" cy="4154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3" name="文本框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93008" y="1099218"/>
                  <a:ext cx="278666" cy="415498"/>
                </a:xfrm>
                <a:prstGeom prst="rect">
                  <a:avLst/>
                </a:prstGeom>
                <a:blipFill rotWithShape="1">
                  <a:blip r:embed="rId5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文本框 33"/>
                <p:cNvSpPr txBox="1"/>
                <p:nvPr/>
              </p:nvSpPr>
              <p:spPr>
                <a:xfrm>
                  <a:off x="7034613" y="1573332"/>
                  <a:ext cx="283987" cy="4154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4" name="文本框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34613" y="1573332"/>
                  <a:ext cx="283987" cy="415498"/>
                </a:xfrm>
                <a:prstGeom prst="rect">
                  <a:avLst/>
                </a:prstGeom>
                <a:blipFill rotWithShape="1">
                  <a:blip r:embed="rId6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文本框 34"/>
                <p:cNvSpPr txBox="1"/>
                <p:nvPr/>
              </p:nvSpPr>
              <p:spPr>
                <a:xfrm>
                  <a:off x="7247305" y="2491736"/>
                  <a:ext cx="283667" cy="4154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5" name="文本框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7305" y="2491736"/>
                  <a:ext cx="283667" cy="415498"/>
                </a:xfrm>
                <a:prstGeom prst="rect">
                  <a:avLst/>
                </a:prstGeom>
                <a:blipFill rotWithShape="1">
                  <a:blip r:embed="rId7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文本框 35"/>
                <p:cNvSpPr txBox="1"/>
                <p:nvPr/>
              </p:nvSpPr>
              <p:spPr>
                <a:xfrm>
                  <a:off x="10136793" y="1857375"/>
                  <a:ext cx="571500" cy="5078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0∗</m:t>
                            </m:r>
                          </m:sup>
                        </m:sSup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6" name="文本框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36793" y="1857375"/>
                  <a:ext cx="571500" cy="507831"/>
                </a:xfrm>
                <a:prstGeom prst="rect">
                  <a:avLst/>
                </a:prstGeom>
                <a:blipFill rotWithShape="1">
                  <a:blip r:embed="rId8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文本框 36"/>
                <p:cNvSpPr txBox="1"/>
                <p:nvPr/>
              </p:nvSpPr>
              <p:spPr>
                <a:xfrm>
                  <a:off x="7955919" y="1335113"/>
                  <a:ext cx="571500" cy="5078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7" name="文本框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55919" y="1335113"/>
                  <a:ext cx="571500" cy="507831"/>
                </a:xfrm>
                <a:prstGeom prst="rect">
                  <a:avLst/>
                </a:prstGeom>
                <a:blipFill rotWithShape="1">
                  <a:blip r:embed="rId9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弧形 37"/>
            <p:cNvSpPr/>
            <p:nvPr/>
          </p:nvSpPr>
          <p:spPr>
            <a:xfrm>
              <a:off x="8868807" y="2052637"/>
              <a:ext cx="169257" cy="371475"/>
            </a:xfrm>
            <a:prstGeom prst="arc">
              <a:avLst/>
            </a:prstGeom>
            <a:ln>
              <a:solidFill>
                <a:srgbClr val="FB0D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文本框 38"/>
                <p:cNvSpPr txBox="1"/>
                <p:nvPr/>
              </p:nvSpPr>
              <p:spPr>
                <a:xfrm>
                  <a:off x="8848773" y="1866900"/>
                  <a:ext cx="571500" cy="5078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solidFill>
                              <a:srgbClr val="FB0DC8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oMath>
                    </m:oMathPara>
                  </a14:m>
                  <a:endParaRPr lang="zh-CN" altLang="en-US" dirty="0">
                    <a:solidFill>
                      <a:srgbClr val="FB0DC8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文本框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48773" y="1866900"/>
                  <a:ext cx="571500" cy="507831"/>
                </a:xfrm>
                <a:prstGeom prst="rect">
                  <a:avLst/>
                </a:prstGeom>
                <a:blipFill rotWithShape="1">
                  <a:blip r:embed="rId10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1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26</a:t>
            </a:fld>
            <a:endParaRPr lang="en-US" altLang="zh-CN" dirty="0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642910" y="160718"/>
            <a:ext cx="7772400" cy="3429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Laser scheme with sequential excitation</a:t>
            </a:r>
            <a:endParaRPr lang="zh-CN" alt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内容占位符 7"/>
          <p:cNvSpPr>
            <a:spLocks noGrp="1"/>
          </p:cNvSpPr>
          <p:nvPr>
            <p:ph idx="1"/>
          </p:nvPr>
        </p:nvSpPr>
        <p:spPr>
          <a:xfrm>
            <a:off x="4047664" y="3887235"/>
            <a:ext cx="5039933" cy="1089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of the sequential resonance scheme: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ü"/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 power required for each excitation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ü"/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the flexibility in laser wavelength selection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785800"/>
            <a:ext cx="5978574" cy="2572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357568"/>
            <a:ext cx="1227460" cy="1649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右箭头 9"/>
          <p:cNvSpPr/>
          <p:nvPr/>
        </p:nvSpPr>
        <p:spPr>
          <a:xfrm>
            <a:off x="1428728" y="4071948"/>
            <a:ext cx="681922" cy="26385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1" y="3318395"/>
            <a:ext cx="1300592" cy="1682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92450" y="3357568"/>
            <a:ext cx="1860238" cy="577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14623" y="785800"/>
            <a:ext cx="3001512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27</a:t>
            </a:fld>
            <a:endParaRPr lang="en-US" altLang="zh-CN" dirty="0"/>
          </a:p>
        </p:txBody>
      </p:sp>
      <p:sp>
        <p:nvSpPr>
          <p:cNvPr id="4" name="文本框 3"/>
          <p:cNvSpPr txBox="1"/>
          <p:nvPr/>
        </p:nvSpPr>
        <p:spPr>
          <a:xfrm>
            <a:off x="4499992" y="3318395"/>
            <a:ext cx="1568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Refer to SNS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4535783" y="3283256"/>
            <a:ext cx="1260353" cy="4044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内容占位符 3"/>
          <p:cNvGraphicFramePr/>
          <p:nvPr>
            <p:custDataLst>
              <p:tags r:id="rId1"/>
            </p:custDataLst>
          </p:nvPr>
        </p:nvGraphicFramePr>
        <p:xfrm>
          <a:off x="357158" y="857241"/>
          <a:ext cx="8429684" cy="41195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6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5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3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45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5723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Parameter</a:t>
                      </a:r>
                      <a:endParaRPr lang="zh-CN" altLang="en-US" sz="1400" b="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Single excitation</a:t>
                      </a:r>
                      <a:endParaRPr lang="zh-CN" altLang="en-US" sz="1400" b="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Sequential excitation</a:t>
                      </a:r>
                      <a:endParaRPr lang="zh-CN" altLang="en-US" sz="1400" b="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72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1s→3p</a:t>
                      </a:r>
                      <a:endParaRPr lang="zh-CN" altLang="en-US" sz="1400" b="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1s→2p</a:t>
                      </a:r>
                      <a:endParaRPr lang="zh-CN" altLang="en-US" sz="1400" b="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2p→3d</a:t>
                      </a:r>
                      <a:endParaRPr lang="zh-CN" altLang="en-US" sz="1400" b="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33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Transition energy </a:t>
                      </a:r>
                      <a:r>
                        <a:rPr lang="el-GR" altLang="zh-CN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Δ</a:t>
                      </a: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E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12.09eV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10.20eV</a:t>
                      </a:r>
                      <a:endParaRPr lang="zh-CN" altLang="en-US" sz="1400" b="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1.89eV</a:t>
                      </a:r>
                      <a:endParaRPr lang="zh-CN" altLang="en-US" sz="1400" b="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33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Transition wavelength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102.6 nm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121.5 nm</a:t>
                      </a:r>
                      <a:endParaRPr lang="zh-CN" altLang="en-US" sz="1400" b="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656.1 nm</a:t>
                      </a:r>
                      <a:endParaRPr lang="zh-CN" altLang="en-US" sz="1400" b="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33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Laser wavelength</a:t>
                      </a:r>
                      <a:r>
                        <a:rPr lang="zh-CN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l-GR" altLang="zh-CN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λ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213 nm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266 nm</a:t>
                      </a:r>
                      <a:endParaRPr lang="zh-CN" altLang="en-US" sz="1400" b="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532 nm</a:t>
                      </a:r>
                      <a:endParaRPr lang="zh-CN" altLang="en-US" sz="1400" b="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3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Laser incident angle </a:t>
                      </a:r>
                      <a:r>
                        <a:rPr lang="el-GR" altLang="zh-CN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α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50.11</a:t>
                      </a:r>
                      <a:r>
                        <a:rPr lang="en-US" altLang="zh-CN" sz="1400" b="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41.31</a:t>
                      </a:r>
                      <a:r>
                        <a:rPr lang="en-US" altLang="zh-CN" sz="1400" b="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127.24</a:t>
                      </a:r>
                      <a:r>
                        <a:rPr lang="en-US" altLang="zh-CN" sz="1400" b="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1400" b="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079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Peak power</a:t>
                      </a:r>
                    </a:p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(Stripping efficiency 99%)</a:t>
                      </a:r>
                      <a:endParaRPr lang="zh-CN" altLang="en-US" sz="1400" b="0" baseline="-25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2.97 MW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311.10 kW</a:t>
                      </a:r>
                      <a:endParaRPr lang="zh-CN" altLang="en-US" sz="1400" b="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70.13 kW</a:t>
                      </a:r>
                      <a:endParaRPr lang="zh-CN" altLang="en-US" sz="1400" b="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079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Micro-pulse</a:t>
                      </a:r>
                      <a:r>
                        <a:rPr lang="en-US" altLang="zh-CN" sz="14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energy</a:t>
                      </a:r>
                      <a:endParaRPr lang="en-US" altLang="zh-CN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(Stripping efficiency 99%)</a:t>
                      </a:r>
                      <a:endParaRPr lang="zh-CN" altLang="en-US" sz="1400" b="0" baseline="-25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24.06 </a:t>
                      </a:r>
                      <a:r>
                        <a:rPr lang="en-US" altLang="zh-CN" sz="14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uJ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2.52 </a:t>
                      </a:r>
                      <a:r>
                        <a:rPr lang="en-US" altLang="zh-CN" sz="14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uJ</a:t>
                      </a:r>
                      <a:endParaRPr lang="zh-CN" altLang="en-US" sz="1400" b="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0.57 </a:t>
                      </a:r>
                      <a:r>
                        <a:rPr lang="en-US" altLang="zh-CN" sz="14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uJ</a:t>
                      </a:r>
                      <a:endParaRPr lang="zh-CN" altLang="en-US" sz="1400" b="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079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Meso</a:t>
                      </a: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-pulse</a:t>
                      </a:r>
                      <a:r>
                        <a:rPr lang="en-US" altLang="zh-CN" sz="14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energy</a:t>
                      </a:r>
                      <a:endParaRPr lang="en-US" altLang="zh-CN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(Stripping efficiency 99%)</a:t>
                      </a:r>
                      <a:endParaRPr lang="zh-CN" altLang="en-US" sz="1400" b="0" baseline="-25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9.18 </a:t>
                      </a:r>
                      <a:r>
                        <a:rPr lang="en-US" altLang="zh-CN" sz="14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mJ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0.96 </a:t>
                      </a:r>
                      <a:r>
                        <a:rPr lang="en-US" altLang="zh-CN" sz="14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mJ</a:t>
                      </a:r>
                      <a:endParaRPr lang="zh-CN" altLang="en-US" sz="1400" b="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0.22 </a:t>
                      </a:r>
                      <a:r>
                        <a:rPr lang="en-US" altLang="zh-CN" sz="14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mJ</a:t>
                      </a:r>
                      <a:endParaRPr lang="zh-CN" altLang="en-US" sz="1400" b="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079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Macro-pulse</a:t>
                      </a:r>
                      <a:r>
                        <a:rPr lang="en-US" altLang="zh-CN" sz="14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energy</a:t>
                      </a:r>
                      <a:endParaRPr lang="en-US" altLang="zh-CN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(Stripping efficiency 99%)</a:t>
                      </a:r>
                      <a:endParaRPr lang="zh-CN" altLang="en-US" sz="1400" b="0" baseline="-25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864.27 </a:t>
                      </a:r>
                      <a:r>
                        <a:rPr lang="en-US" altLang="zh-CN" sz="14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mJ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90.53 </a:t>
                      </a:r>
                      <a:r>
                        <a:rPr lang="en-US" altLang="zh-CN" sz="14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mJ</a:t>
                      </a:r>
                      <a:endParaRPr lang="zh-CN" altLang="en-US" sz="1400" b="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20.41 </a:t>
                      </a:r>
                      <a:r>
                        <a:rPr lang="en-US" altLang="zh-CN" sz="1400" b="0" i="0" dirty="0" err="1"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mJ</a:t>
                      </a:r>
                      <a:endParaRPr lang="zh-CN" altLang="en-US" sz="1400" b="0" i="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0" y="160718"/>
            <a:ext cx="9133446" cy="342900"/>
          </a:xfrm>
        </p:spPr>
        <p:txBody>
          <a:bodyPr>
            <a:no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Single vs. sequential excitation for CSNS-II</a:t>
            </a:r>
            <a:endParaRPr lang="zh-CN" alt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28</a:t>
            </a:fld>
            <a:endParaRPr lang="en-US" altLang="zh-CN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0" y="160655"/>
            <a:ext cx="9133205" cy="499110"/>
          </a:xfrm>
        </p:spPr>
        <p:txBody>
          <a:bodyPr>
            <a:no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Design of the Laser Excitation Beam Line</a:t>
            </a:r>
            <a:endParaRPr lang="zh-CN" alt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29</a:t>
            </a:fld>
            <a:endParaRPr lang="en-US" altLang="zh-CN" dirty="0"/>
          </a:p>
        </p:txBody>
      </p:sp>
      <p:pic>
        <p:nvPicPr>
          <p:cNvPr id="10" name="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35560" y="2067312"/>
            <a:ext cx="5292080" cy="2932378"/>
          </a:xfrm>
          <a:prstGeom prst="rect">
            <a:avLst/>
          </a:prstGeom>
          <a:ln>
            <a:noFill/>
          </a:ln>
        </p:spPr>
      </p:pic>
      <p:sp>
        <p:nvSpPr>
          <p:cNvPr id="5" name="文本框 12"/>
          <p:cNvSpPr txBox="1"/>
          <p:nvPr/>
        </p:nvSpPr>
        <p:spPr>
          <a:xfrm>
            <a:off x="107504" y="843558"/>
            <a:ext cx="8856984" cy="12471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285750" indent="-285750" algn="just">
              <a:lnSpc>
                <a:spcPct val="150000"/>
              </a:lnSpc>
              <a:spcBef>
                <a:spcPts val="1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The laser system adopts a master oscillator power amplifier (MOPA) scheme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Bef>
                <a:spcPts val="1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It not only produces laser with the same time structure as the H</a:t>
            </a:r>
            <a:r>
              <a:rPr lang="en-US" b="1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-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 beam, but also meets the laser power requirement for efficiently stripping the H</a:t>
            </a:r>
            <a:r>
              <a:rPr lang="en-US" b="1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-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 beam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9"/>
          <p:cNvSpPr txBox="1"/>
          <p:nvPr/>
        </p:nvSpPr>
        <p:spPr>
          <a:xfrm>
            <a:off x="5567420" y="2244568"/>
            <a:ext cx="3469076" cy="26377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285750" indent="-285750" algn="just">
              <a:lnSpc>
                <a:spcPct val="150000"/>
              </a:lnSpc>
              <a:spcBef>
                <a:spcPts val="10"/>
              </a:spcBef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The beam time structure comprises macro-pulses, intermediate pulses, and micro-pulses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Bef>
                <a:spcPts val="10"/>
              </a:spcBef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The required wavelength can be obtained by fourth harmonic generation of a common high-power pulsed </a:t>
            </a:r>
            <a:r>
              <a:rPr lang="en-US" sz="1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Nd:YAG</a:t>
            </a:r>
            <a:r>
              <a:rPr lang="en-US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 laser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内容占位符 7"/>
          <p:cNvSpPr>
            <a:spLocks noGrp="1"/>
          </p:cNvSpPr>
          <p:nvPr>
            <p:ph idx="1"/>
          </p:nvPr>
        </p:nvSpPr>
        <p:spPr>
          <a:xfrm>
            <a:off x="0" y="915566"/>
            <a:ext cx="5214942" cy="3442134"/>
          </a:xfrm>
        </p:spPr>
        <p:txBody>
          <a:bodyPr>
            <a:noAutofit/>
          </a:bodyPr>
          <a:lstStyle/>
          <a:p>
            <a:pPr algn="just"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Difficulties by using magnet stripping for the third stage stripping:</a:t>
            </a:r>
          </a:p>
          <a:p>
            <a:pPr lvl="1" algn="just">
              <a:lnSpc>
                <a:spcPct val="12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ü"/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inner diameter of the magnet in the third stage stripping needs to be extremely large, and the stripping magnet will also affect the circulating beam.</a:t>
            </a:r>
          </a:p>
          <a:p>
            <a:pPr lvl="1" algn="just">
              <a:lnSpc>
                <a:spcPct val="12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ü"/>
            </a:pPr>
            <a:endParaRPr lang="en-US" altLang="zh-C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2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ü"/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protons stripped at the initial stage are highly susceptible to magnetic fields, resulting in a significant increase in angular dispersion.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6096" y="1039860"/>
            <a:ext cx="3554938" cy="1979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内容占位符 7"/>
          <p:cNvSpPr txBox="1"/>
          <p:nvPr/>
        </p:nvSpPr>
        <p:spPr>
          <a:xfrm>
            <a:off x="69442" y="4011910"/>
            <a:ext cx="5222637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YAG laser stripping is considered for the third stage stripping.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6041978" y="3187199"/>
          <a:ext cx="2348410" cy="633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9" name="Equation" r:id="rId4" imgW="38404800" imgH="10363200" progId="">
                  <p:embed/>
                </p:oleObj>
              </mc:Choice>
              <mc:Fallback>
                <p:oleObj name="Equation" r:id="rId4" imgW="38404800" imgH="10363200" progId="">
                  <p:embed/>
                  <p:pic>
                    <p:nvPicPr>
                      <p:cNvPr id="0" name="Picture 1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1978" y="3187199"/>
                        <a:ext cx="2348410" cy="6336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标题 1"/>
          <p:cNvSpPr txBox="1"/>
          <p:nvPr/>
        </p:nvSpPr>
        <p:spPr>
          <a:xfrm>
            <a:off x="642910" y="160718"/>
            <a:ext cx="7772400" cy="3948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algn="ctr"/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2.2.3  Third stage stripping process</a:t>
            </a:r>
            <a:endParaRPr lang="zh-CN" alt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30</a:t>
            </a:fld>
            <a:endParaRPr lang="en-US" altLang="zh-CN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6012160" y="4094786"/>
          <a:ext cx="2570999" cy="6336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30" name="Equation" r:id="rId6" imgW="43281600" imgH="10668000" progId="Equation.DSMT4">
                  <p:embed/>
                </p:oleObj>
              </mc:Choice>
              <mc:Fallback>
                <p:oleObj name="Equation" r:id="rId6" imgW="43281600" imgH="10668000" progId="Equation.DSMT4">
                  <p:embed/>
                  <p:pic>
                    <p:nvPicPr>
                      <p:cNvPr id="0" name="图片 1357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12160" y="4094786"/>
                        <a:ext cx="2570999" cy="6336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697" y="1195621"/>
            <a:ext cx="4052406" cy="2215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标题 1"/>
          <p:cNvSpPr txBox="1"/>
          <p:nvPr/>
        </p:nvSpPr>
        <p:spPr>
          <a:xfrm>
            <a:off x="642910" y="160718"/>
            <a:ext cx="7772400" cy="3948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algn="ctr"/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Third stage stripping: multiple reflections</a:t>
            </a:r>
            <a:endParaRPr lang="zh-CN" altLang="en-US" sz="2400" dirty="0">
              <a:solidFill>
                <a:srgbClr val="0000FF"/>
              </a:solidFill>
              <a:effectLst/>
              <a:latin typeface="微软雅黑" panose="020B0503020204020204" pitchFamily="34" charset="-122"/>
            </a:endParaRPr>
          </a:p>
        </p:txBody>
      </p:sp>
      <p:sp>
        <p:nvSpPr>
          <p:cNvPr id="14" name="标题 8"/>
          <p:cNvSpPr txBox="1"/>
          <p:nvPr/>
        </p:nvSpPr>
        <p:spPr>
          <a:xfrm>
            <a:off x="4572000" y="3302056"/>
            <a:ext cx="4587534" cy="5799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1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role of multiple reflections in reducing laser pulse energy</a:t>
            </a:r>
            <a:endParaRPr lang="zh-CN" altLang="en-US" sz="1400" b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93826" y="1141244"/>
            <a:ext cx="4320480" cy="2322119"/>
            <a:chOff x="831894" y="3245515"/>
            <a:chExt cx="5172364" cy="2456010"/>
          </a:xfrm>
        </p:grpSpPr>
        <p:cxnSp>
          <p:nvCxnSpPr>
            <p:cNvPr id="11" name="直接箭头连接符 10"/>
            <p:cNvCxnSpPr/>
            <p:nvPr/>
          </p:nvCxnSpPr>
          <p:spPr>
            <a:xfrm>
              <a:off x="831894" y="4738255"/>
              <a:ext cx="5172364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/>
            <p:cNvSpPr/>
            <p:nvPr/>
          </p:nvSpPr>
          <p:spPr>
            <a:xfrm rot="20094132">
              <a:off x="1749978" y="4903809"/>
              <a:ext cx="92364" cy="2586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 rot="20060059">
              <a:off x="3431991" y="3952816"/>
              <a:ext cx="92364" cy="2586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 rot="19268790">
              <a:off x="2241445" y="5290834"/>
              <a:ext cx="92364" cy="2586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 rot="19268790">
              <a:off x="3634210" y="4219037"/>
              <a:ext cx="92364" cy="2586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 rot="19268790">
              <a:off x="4077075" y="4321466"/>
              <a:ext cx="92364" cy="2586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 rot="17210825">
              <a:off x="2606455" y="5526036"/>
              <a:ext cx="92364" cy="2586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cxnSp>
          <p:nvCxnSpPr>
            <p:cNvPr id="20" name="直接箭头连接符 19"/>
            <p:cNvCxnSpPr>
              <a:endCxn id="15" idx="3"/>
            </p:cNvCxnSpPr>
            <p:nvPr/>
          </p:nvCxnSpPr>
          <p:spPr>
            <a:xfrm flipH="1">
              <a:off x="3519799" y="3490645"/>
              <a:ext cx="987546" cy="571476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/>
            <p:cNvCxnSpPr>
              <a:endCxn id="12" idx="3"/>
            </p:cNvCxnSpPr>
            <p:nvPr/>
          </p:nvCxnSpPr>
          <p:spPr>
            <a:xfrm flipH="1">
              <a:off x="1837982" y="4115753"/>
              <a:ext cx="1580094" cy="897774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>
              <a:endCxn id="17" idx="1"/>
            </p:cNvCxnSpPr>
            <p:nvPr/>
          </p:nvCxnSpPr>
          <p:spPr>
            <a:xfrm flipV="1">
              <a:off x="1837982" y="4377315"/>
              <a:ext cx="1806446" cy="668026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22"/>
            <p:cNvCxnSpPr>
              <a:stCxn id="17" idx="1"/>
              <a:endCxn id="16" idx="3"/>
            </p:cNvCxnSpPr>
            <p:nvPr/>
          </p:nvCxnSpPr>
          <p:spPr>
            <a:xfrm flipH="1">
              <a:off x="2323592" y="4377315"/>
              <a:ext cx="1320836" cy="1013854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23"/>
            <p:cNvCxnSpPr>
              <a:stCxn id="16" idx="3"/>
              <a:endCxn id="18" idx="1"/>
            </p:cNvCxnSpPr>
            <p:nvPr/>
          </p:nvCxnSpPr>
          <p:spPr>
            <a:xfrm flipV="1">
              <a:off x="2323592" y="4479744"/>
              <a:ext cx="1763701" cy="911425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24"/>
            <p:cNvCxnSpPr>
              <a:stCxn id="18" idx="1"/>
              <a:endCxn id="19" idx="3"/>
            </p:cNvCxnSpPr>
            <p:nvPr/>
          </p:nvCxnSpPr>
          <p:spPr>
            <a:xfrm flipH="1">
              <a:off x="2666022" y="4479744"/>
              <a:ext cx="1421271" cy="1131399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箭头连接符 25"/>
            <p:cNvCxnSpPr>
              <a:stCxn id="19" idx="3"/>
            </p:cNvCxnSpPr>
            <p:nvPr/>
          </p:nvCxnSpPr>
          <p:spPr>
            <a:xfrm flipV="1">
              <a:off x="2666022" y="3245515"/>
              <a:ext cx="1237664" cy="2365628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/>
          <p:cNvSpPr txBox="1"/>
          <p:nvPr/>
        </p:nvSpPr>
        <p:spPr>
          <a:xfrm>
            <a:off x="3500430" y="2214560"/>
            <a:ext cx="1179703" cy="320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100" b="1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Proton</a:t>
            </a:r>
            <a:r>
              <a:rPr lang="zh-CN" altLang="en-US" sz="1100" b="1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100" b="1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beam</a:t>
            </a:r>
            <a:endParaRPr kumimoji="0" lang="zh-CN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 rot="19408040">
            <a:off x="2621020" y="1427472"/>
            <a:ext cx="1179703" cy="320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100" b="1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Laser</a:t>
            </a:r>
            <a:endParaRPr kumimoji="0" lang="zh-CN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14282" y="2214560"/>
            <a:ext cx="1241856" cy="320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100" b="1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Hydrogen beam</a:t>
            </a:r>
            <a:endParaRPr kumimoji="0" lang="zh-CN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31</a:t>
            </a:fld>
            <a:endParaRPr lang="en-US" altLang="zh-CN" dirty="0"/>
          </a:p>
        </p:txBody>
      </p:sp>
      <p:sp>
        <p:nvSpPr>
          <p:cNvPr id="31" name="内容占位符 7"/>
          <p:cNvSpPr>
            <a:spLocks noGrp="1"/>
          </p:cNvSpPr>
          <p:nvPr>
            <p:ph idx="1"/>
          </p:nvPr>
        </p:nvSpPr>
        <p:spPr>
          <a:xfrm>
            <a:off x="28656" y="3752361"/>
            <a:ext cx="8575791" cy="1261261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Establishing a suitable mirror system: 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ü"/>
            </a:pPr>
            <a:r>
              <a:rPr lang="en-US" altLang="zh-CN" sz="1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Improving the utilization efficiency of laser energy.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ü"/>
            </a:pPr>
            <a:r>
              <a:rPr lang="en-US" altLang="zh-CN" sz="1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Reducing the requirement for laser pulse power.</a:t>
            </a:r>
            <a:endParaRPr lang="en-US" altLang="zh-CN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 txBox="1"/>
          <p:nvPr/>
        </p:nvSpPr>
        <p:spPr>
          <a:xfrm>
            <a:off x="642910" y="160718"/>
            <a:ext cx="7772400" cy="3948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algn="ctr"/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Third stage laser stripping parameters</a:t>
            </a:r>
            <a:endParaRPr lang="zh-CN" alt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6256" y="4728483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32</a:t>
            </a:fld>
            <a:endParaRPr lang="en-US" altLang="zh-CN" dirty="0"/>
          </a:p>
        </p:txBody>
      </p:sp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1187624" y="1059582"/>
          <a:ext cx="6624736" cy="35283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12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204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Parameter</a:t>
                      </a:r>
                      <a:endParaRPr lang="zh-CN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</a:t>
                      </a:r>
                      <a:endParaRPr lang="zh-CN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04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Interaction cross-section</a:t>
                      </a:r>
                      <a:endParaRPr lang="zh-CN" altLang="en-US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3.3×10</a:t>
                      </a:r>
                      <a:r>
                        <a:rPr lang="en-US" altLang="zh-CN" sz="16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-17</a:t>
                      </a:r>
                      <a:r>
                        <a:rPr lang="en-US" altLang="zh-CN" sz="16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cm</a:t>
                      </a:r>
                      <a:r>
                        <a:rPr lang="en-US" altLang="zh-CN" sz="16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6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04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Micro pulse width of H</a:t>
                      </a:r>
                      <a:r>
                        <a:rPr lang="en-US" altLang="zh-CN" sz="16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altLang="zh-CN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beam</a:t>
                      </a:r>
                      <a:endParaRPr lang="zh-CN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8.1 </a:t>
                      </a:r>
                      <a:r>
                        <a:rPr lang="en-US" altLang="zh-CN" sz="16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ps</a:t>
                      </a:r>
                      <a:endParaRPr lang="zh-CN" altLang="en-US" sz="16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04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Interaction time</a:t>
                      </a:r>
                      <a:endParaRPr lang="zh-CN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</a:t>
                      </a:r>
                      <a:r>
                        <a:rPr lang="en-US" altLang="zh-CN" sz="16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ps</a:t>
                      </a:r>
                      <a:endParaRPr lang="zh-CN" altLang="en-US" sz="16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04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Laser pulse width</a:t>
                      </a:r>
                      <a:endParaRPr lang="zh-CN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23.1 </a:t>
                      </a:r>
                      <a:r>
                        <a:rPr lang="en-US" altLang="zh-CN" sz="16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ps</a:t>
                      </a:r>
                      <a:endParaRPr lang="zh-CN" altLang="en-US" sz="16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04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Laser cross-sectional radius</a:t>
                      </a:r>
                      <a:endParaRPr lang="zh-CN" altLang="en-US" sz="16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1.6 mm</a:t>
                      </a:r>
                      <a:endParaRPr lang="zh-CN" altLang="en-US" sz="16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204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Laser wavelength</a:t>
                      </a:r>
                      <a:endParaRPr lang="zh-CN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1064 nm</a:t>
                      </a:r>
                      <a:endParaRPr lang="zh-CN" altLang="en-US" sz="16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04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Incident angle</a:t>
                      </a:r>
                      <a:endParaRPr lang="zh-CN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97.25</a:t>
                      </a:r>
                      <a:r>
                        <a:rPr lang="en-US" altLang="zh-CN" sz="16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</a:t>
                      </a:r>
                      <a:endParaRPr lang="zh-CN" altLang="en-US" sz="1600" baseline="30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204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Laser power (reflection 24)</a:t>
                      </a:r>
                      <a:endParaRPr lang="zh-CN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1.25 MW</a:t>
                      </a:r>
                      <a:endParaRPr lang="zh-CN" altLang="en-US" sz="16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35340" y="71420"/>
            <a:ext cx="9001156" cy="64432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altLang="zh-CN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2.3 Design scheme of the laser-stripping for the CSNS-II</a:t>
            </a:r>
            <a:endParaRPr lang="zh-CN" alt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矩形: 圆角 33"/>
          <p:cNvSpPr/>
          <p:nvPr/>
        </p:nvSpPr>
        <p:spPr>
          <a:xfrm>
            <a:off x="35560" y="843280"/>
            <a:ext cx="9058910" cy="162687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3175">
            <a:solidFill>
              <a:srgbClr val="4F81BD">
                <a:alpha val="50196"/>
              </a:srgbClr>
            </a:solidFill>
          </a:ln>
          <a:effectLst>
            <a:outerShdw blurRad="723900" algn="bl" rotWithShape="0">
              <a:srgbClr val="1E2B4D">
                <a:alpha val="7843"/>
              </a:srgbClr>
            </a:outerShdw>
          </a:effectLst>
        </p:spPr>
      </p:sp>
      <p:sp>
        <p:nvSpPr>
          <p:cNvPr id="13" name="文本框 19"/>
          <p:cNvSpPr txBox="1"/>
          <p:nvPr/>
        </p:nvSpPr>
        <p:spPr>
          <a:xfrm>
            <a:off x="109072" y="787222"/>
            <a:ext cx="8853692" cy="17395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285750" indent="-285750" algn="just">
              <a:lnSpc>
                <a:spcPct val="170000"/>
              </a:lnSpc>
              <a:spcBef>
                <a:spcPts val="10"/>
              </a:spcBef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Considering the new injection system layout and beam parameters, a new laser stripping injection scheme is proposed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70000"/>
              </a:lnSpc>
              <a:spcBef>
                <a:spcPts val="10"/>
              </a:spcBef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Three-stage stripping: H</a:t>
            </a:r>
            <a:r>
              <a:rPr lang="en-US" sz="1600" b="1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-</a:t>
            </a:r>
            <a:r>
              <a:rPr lang="en-US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 ions are converted to neutral H atoms by a magnet, excited to the second excited state via two-step sequential excitation, and ionized to protons by an infrared laser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图片 27"/>
          <p:cNvPicPr/>
          <p:nvPr/>
        </p:nvPicPr>
        <p:blipFill>
          <a:blip r:embed="rId2"/>
          <a:stretch>
            <a:fillRect/>
          </a:stretch>
        </p:blipFill>
        <p:spPr>
          <a:xfrm>
            <a:off x="2456" y="2598246"/>
            <a:ext cx="5217616" cy="2421776"/>
          </a:xfrm>
          <a:prstGeom prst="rect">
            <a:avLst/>
          </a:prstGeom>
          <a:ln>
            <a:noFill/>
          </a:ln>
        </p:spPr>
      </p:pic>
      <p:sp>
        <p:nvSpPr>
          <p:cNvPr id="15" name="矩形: 圆角 10"/>
          <p:cNvSpPr/>
          <p:nvPr/>
        </p:nvSpPr>
        <p:spPr>
          <a:xfrm>
            <a:off x="5796280" y="2651125"/>
            <a:ext cx="3312160" cy="2369185"/>
          </a:xfrm>
          <a:prstGeom prst="roundRect">
            <a:avLst>
              <a:gd name="adj" fmla="val 17792"/>
            </a:avLst>
          </a:prstGeom>
          <a:gradFill rotWithShape="1">
            <a:gsLst>
              <a:gs pos="59300">
                <a:srgbClr val="FFFFFF"/>
              </a:gs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 w="6350">
            <a:solidFill>
              <a:srgbClr val="003399"/>
            </a:solidFill>
          </a:ln>
          <a:effectLst>
            <a:outerShdw blurRad="444500" dist="215900" dir="8100000" algn="bl" rotWithShape="0">
              <a:srgbClr val="002673">
                <a:alpha val="7843"/>
              </a:srgbClr>
            </a:outerShdw>
          </a:effectLst>
        </p:spPr>
      </p:sp>
      <p:sp>
        <p:nvSpPr>
          <p:cNvPr id="16" name="矩形: 对角圆角 11"/>
          <p:cNvSpPr/>
          <p:nvPr/>
        </p:nvSpPr>
        <p:spPr>
          <a:xfrm>
            <a:off x="4925695" y="2517157"/>
            <a:ext cx="1099820" cy="42799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003399"/>
          </a:solidFill>
          <a:ln>
            <a:noFill/>
          </a:ln>
          <a:effectLst>
            <a:outerShdw blurRad="139700" dist="38100" dir="2700000" algn="bl" rotWithShape="0">
              <a:srgbClr val="003399">
                <a:alpha val="14902"/>
              </a:srgbClr>
            </a:outerShdw>
          </a:effectLst>
        </p:spPr>
      </p:sp>
      <p:sp>
        <p:nvSpPr>
          <p:cNvPr id="17" name="文本框 35"/>
          <p:cNvSpPr txBox="1"/>
          <p:nvPr/>
        </p:nvSpPr>
        <p:spPr>
          <a:xfrm>
            <a:off x="4999355" y="2588277"/>
            <a:ext cx="1026160" cy="307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500" b="1" kern="0" spc="0" dirty="0">
                <a:solidFill>
                  <a:schemeClr val="bg1"/>
                </a:solidFill>
                <a:latin typeface="Times New Roman" panose="02020603050405020304"/>
                <a:ea typeface="Times New Roman" panose="02020603050405020304"/>
              </a:rPr>
              <a:t>Advantage</a:t>
            </a:r>
            <a:r>
              <a:rPr lang="en-US" sz="1500" b="1" kern="0" spc="0" dirty="0">
                <a:solidFill>
                  <a:srgbClr val="333333"/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endParaRPr lang="en-US" sz="1500" dirty="0"/>
          </a:p>
        </p:txBody>
      </p:sp>
      <p:sp>
        <p:nvSpPr>
          <p:cNvPr id="4" name="文本框 3"/>
          <p:cNvSpPr txBox="1"/>
          <p:nvPr/>
        </p:nvSpPr>
        <p:spPr>
          <a:xfrm>
            <a:off x="5795753" y="2715912"/>
            <a:ext cx="3240360" cy="1991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zh-CN" sz="1600" b="1" kern="0" dirty="0">
                <a:latin typeface="Times New Roman" panose="02020603050405020304"/>
                <a:ea typeface="Times New Roman" panose="02020603050405020304"/>
              </a:rPr>
              <a:t>Reduced the laser power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zh-CN" sz="1600" b="1" kern="0" dirty="0">
                <a:latin typeface="Times New Roman" panose="02020603050405020304"/>
                <a:ea typeface="Times New Roman" panose="02020603050405020304"/>
              </a:rPr>
              <a:t>Improved safety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zh-CN" sz="1600" b="1" kern="0" dirty="0">
                <a:latin typeface="Times New Roman" panose="02020603050405020304"/>
                <a:ea typeface="Times New Roman" panose="02020603050405020304"/>
              </a:rPr>
              <a:t>Good engineering feasibility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zh-CN" sz="1600" b="1" kern="0" dirty="0">
                <a:latin typeface="Times New Roman" panose="02020603050405020304"/>
                <a:ea typeface="Times New Roman" panose="02020603050405020304"/>
              </a:rPr>
              <a:t>Good installation compatibility</a:t>
            </a:r>
            <a:endParaRPr lang="zh-CN" altLang="en-US" sz="1600" dirty="0"/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1"/>
          <p:cNvSpPr>
            <a:spLocks noGrp="1"/>
          </p:cNvSpPr>
          <p:nvPr>
            <p:ph idx="1"/>
          </p:nvPr>
        </p:nvSpPr>
        <p:spPr>
          <a:xfrm>
            <a:off x="136668" y="890302"/>
            <a:ext cx="8715436" cy="2362014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brief introduction was provided to the CSNS H⁻ charge exchange injection method.</a:t>
            </a:r>
          </a:p>
          <a:p>
            <a:pPr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in-depth research and detailed simulations, a design scheme of the laser stripping injection for the CSNS-II has been proposed.</a:t>
            </a:r>
          </a:p>
          <a:p>
            <a:pPr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stripping magnet prototype has been fabricated, and demagnetization was observed in some regions. A redesigned magnet was developed to resolve the demagnetization issue.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683568" y="141480"/>
            <a:ext cx="7560840" cy="54006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altLang="zh-CN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zh-CN" altLang="en-US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zh-CN" altLang="en-US" sz="2400" dirty="0">
              <a:solidFill>
                <a:srgbClr val="0000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43966" y="4786328"/>
            <a:ext cx="357190" cy="343597"/>
          </a:xfrm>
        </p:spPr>
        <p:txBody>
          <a:bodyPr/>
          <a:lstStyle/>
          <a:p>
            <a:fld id="{EC414C1C-A6C6-47E8-B669-466356F94DF4}" type="slidenum">
              <a:rPr lang="en-US" altLang="zh-CN" smtClean="0"/>
              <a:t>34</a:t>
            </a:fld>
            <a:endParaRPr lang="en-US" altLang="zh-CN" dirty="0"/>
          </a:p>
        </p:txBody>
      </p:sp>
      <p:sp>
        <p:nvSpPr>
          <p:cNvPr id="9" name="矩形 8"/>
          <p:cNvSpPr/>
          <p:nvPr/>
        </p:nvSpPr>
        <p:spPr>
          <a:xfrm>
            <a:off x="136668" y="3867894"/>
            <a:ext cx="889513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attention!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55d456a-17b8-4430-b18b-48055db68f93}"/>
  <p:tag name="TABLE_ENDDRAG_ORIGIN_RECT" val="645*338"/>
  <p:tag name="TABLE_ENDDRAG_RECT" val="33*97*645*33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55d456a-17b8-4430-b18b-48055db68f93}"/>
  <p:tag name="TABLE_ENDDRAG_ORIGIN_RECT" val="645*338"/>
  <p:tag name="TABLE_ENDDRAG_RECT" val="33*97*645*338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2022</Words>
  <Application>Microsoft Office PowerPoint</Application>
  <PresentationFormat>全屏显示(16:9)</PresentationFormat>
  <Paragraphs>436</Paragraphs>
  <Slides>34</Slides>
  <Notes>13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4" baseType="lpstr">
      <vt:lpstr>等线</vt:lpstr>
      <vt:lpstr>微软雅黑</vt:lpstr>
      <vt:lpstr>Arial</vt:lpstr>
      <vt:lpstr>Arial Black</vt:lpstr>
      <vt:lpstr>Calibri</vt:lpstr>
      <vt:lpstr>Cambria Math</vt:lpstr>
      <vt:lpstr>Times New Roman</vt:lpstr>
      <vt:lpstr>Wingdings</vt:lpstr>
      <vt:lpstr>Office 主题</vt:lpstr>
      <vt:lpstr>Equation</vt:lpstr>
      <vt:lpstr>PowerPoint 演示文稿</vt:lpstr>
      <vt:lpstr>PowerPoint 演示文稿</vt:lpstr>
      <vt:lpstr>Ⅰ.   Introduction</vt:lpstr>
      <vt:lpstr>PowerPoint 演示文稿</vt:lpstr>
      <vt:lpstr>PowerPoint 演示文稿</vt:lpstr>
      <vt:lpstr>H- stripping</vt:lpstr>
      <vt:lpstr>H- stripping for the CSNS-II</vt:lpstr>
      <vt:lpstr>II. Laser stripping injection for the CSNS-II</vt:lpstr>
      <vt:lpstr>PowerPoint 演示文稿</vt:lpstr>
      <vt:lpstr>For a trapezoidal magnetic field, there exists an analytical solution for the stripping efficiency, which is used as the verification standard.</vt:lpstr>
      <vt:lpstr>The laser parameters (radius and angular divergence) are changed to optimize the excitation efficiency</vt:lpstr>
      <vt:lpstr>PowerPoint 演示文稿</vt:lpstr>
      <vt:lpstr>PowerPoint 演示文稿</vt:lpstr>
      <vt:lpstr>PowerPoint 演示文稿</vt:lpstr>
      <vt:lpstr>Design goals of the stripping magnet</vt:lpstr>
      <vt:lpstr>(1) Electromagnet</vt:lpstr>
      <vt:lpstr>Design of the stripping electromagnet</vt:lpstr>
      <vt:lpstr>PowerPoint 演示文稿</vt:lpstr>
      <vt:lpstr>Stripping permanent magnet scheme</vt:lpstr>
      <vt:lpstr>Stripping permanent magnet analysis</vt:lpstr>
      <vt:lpstr>Stripping permanent magnet parameters</vt:lpstr>
      <vt:lpstr>Permanent magnet prototype</vt:lpstr>
      <vt:lpstr>Demagnetization Issue</vt:lpstr>
      <vt:lpstr>PowerPoint 演示文稿</vt:lpstr>
      <vt:lpstr>For the H- beam, if one chooses direct excitation to the n=3 state in a single step, a minimum of 213 nm laser wavelength is required. If a stepwise excitation approach is selected, first exciting the hydrogen atoms to the n=2 state, the required laser wavelength can be extended to 266 nm.</vt:lpstr>
      <vt:lpstr>PowerPoint 演示文稿</vt:lpstr>
      <vt:lpstr>Laser scheme with sequential excitation</vt:lpstr>
      <vt:lpstr>Single vs. sequential excitation for CSNS-II</vt:lpstr>
      <vt:lpstr>Design of the Laser Excitation Beam Line</vt:lpstr>
      <vt:lpstr>PowerPoint 演示文稿</vt:lpstr>
      <vt:lpstr>PowerPoint 演示文稿</vt:lpstr>
      <vt:lpstr>PowerPoint 演示文稿</vt:lpstr>
      <vt:lpstr>2.3 Design scheme of the laser-stripping for the CSNS-II</vt:lpstr>
      <vt:lpstr>III、Summary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vivi</dc:creator>
  <cp:lastModifiedBy>Administrator</cp:lastModifiedBy>
  <cp:revision>3207</cp:revision>
  <cp:lastPrinted>2013-10-17T01:59:00Z</cp:lastPrinted>
  <dcterms:created xsi:type="dcterms:W3CDTF">2012-09-04T11:33:00Z</dcterms:created>
  <dcterms:modified xsi:type="dcterms:W3CDTF">2026-10-13T10:56:13Z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6D9A704A55C44213A0A9F721EB83E517_13</vt:lpwstr>
  </property>
</Properties>
</file>